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sldIdLst>
    <p:sldId id="256" r:id="rId4"/>
    <p:sldId id="277" r:id="rId5"/>
    <p:sldId id="257" r:id="rId6"/>
    <p:sldId id="278" r:id="rId7"/>
    <p:sldId id="272" r:id="rId8"/>
    <p:sldId id="270" r:id="rId9"/>
    <p:sldId id="265" r:id="rId10"/>
    <p:sldId id="293" r:id="rId11"/>
    <p:sldId id="267" r:id="rId12"/>
    <p:sldId id="292" r:id="rId13"/>
    <p:sldId id="273" r:id="rId14"/>
    <p:sldId id="289" r:id="rId15"/>
    <p:sldId id="262" r:id="rId16"/>
    <p:sldId id="279" r:id="rId17"/>
    <p:sldId id="303" r:id="rId18"/>
    <p:sldId id="258" r:id="rId19"/>
    <p:sldId id="259" r:id="rId20"/>
    <p:sldId id="264" r:id="rId21"/>
  </p:sldIdLst>
  <p:sldSz cx="9144000" cy="6858000" type="screen4x3"/>
  <p:notesSz cx="6858000" cy="9144000"/>
  <p:custDataLst>
    <p:tags r:id="rId25"/>
  </p:custDataLst>
  <p:defaultTextStyle>
    <a:defPPr>
      <a:defRPr lang="en-US"/>
    </a:defPPr>
    <a:lvl1pPr algn="l" rtl="0" fontAlgn="base">
      <a:spcBef>
        <a:spcPct val="20000"/>
      </a:spcBef>
      <a:spcAft>
        <a:spcPct val="0"/>
      </a:spcAft>
      <a:defRPr sz="2400" b="1" kern="1200">
        <a:solidFill>
          <a:srgbClr val="336699"/>
        </a:solidFill>
        <a:latin typeface="Arial" panose="020B0604020202020204" pitchFamily="34" charset="0"/>
        <a:ea typeface="宋体" panose="02010600030101010101" pitchFamily="2" charset="-122"/>
        <a:cs typeface="+mn-cs"/>
      </a:defRPr>
    </a:lvl1pPr>
    <a:lvl2pPr marL="457200" algn="l" rtl="0" fontAlgn="base">
      <a:spcBef>
        <a:spcPct val="20000"/>
      </a:spcBef>
      <a:spcAft>
        <a:spcPct val="0"/>
      </a:spcAft>
      <a:defRPr sz="2400" b="1" kern="1200">
        <a:solidFill>
          <a:srgbClr val="336699"/>
        </a:solidFill>
        <a:latin typeface="Arial" panose="020B0604020202020204" pitchFamily="34" charset="0"/>
        <a:ea typeface="宋体" panose="02010600030101010101" pitchFamily="2" charset="-122"/>
        <a:cs typeface="+mn-cs"/>
      </a:defRPr>
    </a:lvl2pPr>
    <a:lvl3pPr marL="914400" algn="l" rtl="0" fontAlgn="base">
      <a:spcBef>
        <a:spcPct val="20000"/>
      </a:spcBef>
      <a:spcAft>
        <a:spcPct val="0"/>
      </a:spcAft>
      <a:defRPr sz="2400" b="1" kern="1200">
        <a:solidFill>
          <a:srgbClr val="336699"/>
        </a:solidFill>
        <a:latin typeface="Arial" panose="020B0604020202020204" pitchFamily="34" charset="0"/>
        <a:ea typeface="宋体" panose="02010600030101010101" pitchFamily="2" charset="-122"/>
        <a:cs typeface="+mn-cs"/>
      </a:defRPr>
    </a:lvl3pPr>
    <a:lvl4pPr marL="1371600" algn="l" rtl="0" fontAlgn="base">
      <a:spcBef>
        <a:spcPct val="20000"/>
      </a:spcBef>
      <a:spcAft>
        <a:spcPct val="0"/>
      </a:spcAft>
      <a:defRPr sz="2400" b="1" kern="1200">
        <a:solidFill>
          <a:srgbClr val="336699"/>
        </a:solidFill>
        <a:latin typeface="Arial" panose="020B0604020202020204" pitchFamily="34" charset="0"/>
        <a:ea typeface="宋体" panose="02010600030101010101" pitchFamily="2" charset="-122"/>
        <a:cs typeface="+mn-cs"/>
      </a:defRPr>
    </a:lvl4pPr>
    <a:lvl5pPr marL="1828800" algn="l" rtl="0" fontAlgn="base">
      <a:spcBef>
        <a:spcPct val="20000"/>
      </a:spcBef>
      <a:spcAft>
        <a:spcPct val="0"/>
      </a:spcAft>
      <a:defRPr sz="2400" b="1" kern="1200">
        <a:solidFill>
          <a:srgbClr val="336699"/>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b="1" kern="1200">
        <a:solidFill>
          <a:srgbClr val="336699"/>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b="1" kern="1200">
        <a:solidFill>
          <a:srgbClr val="336699"/>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b="1" kern="1200">
        <a:solidFill>
          <a:srgbClr val="336699"/>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b="1" kern="1200">
        <a:solidFill>
          <a:srgbClr val="336699"/>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0301"/>
    <a:srgbClr val="333300"/>
    <a:srgbClr val="660033"/>
    <a:srgbClr val="663300"/>
    <a:srgbClr val="996600"/>
    <a:srgbClr val="5B0137"/>
    <a:srgbClr val="808000"/>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49" autoAdjust="0"/>
    <p:restoredTop sz="94584" autoAdjust="0"/>
  </p:normalViewPr>
  <p:slideViewPr>
    <p:cSldViewPr>
      <p:cViewPr>
        <p:scale>
          <a:sx n="75" d="100"/>
          <a:sy n="75" d="100"/>
        </p:scale>
        <p:origin x="-1529" y="-360"/>
      </p:cViewPr>
      <p:guideLst>
        <p:guide orient="horz" pos="2160"/>
        <p:guide pos="294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586B9D1-739F-4ACE-B763-FEF49E2E779A}"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2F0AF93F-1BE3-4F21-83A8-814BC39125A5}"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9906ABA4-AB73-4944-87AF-5DFDFC006DAF}"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showMasterSp="0">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457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48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648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日期占位符 5"/>
          <p:cNvSpPr>
            <a:spLocks noGrp="1"/>
          </p:cNvSpPr>
          <p:nvPr>
            <p:ph type="dt" sz="half" idx="10"/>
          </p:nvPr>
        </p:nvSpPr>
        <p:spPr/>
        <p:txBody>
          <a:bodyPr/>
          <a:lstStyle>
            <a:lvl1pPr>
              <a:defRPr/>
            </a:lvl1pPr>
          </a:lstStyle>
          <a:p>
            <a:pPr>
              <a:defRPr/>
            </a:pPr>
            <a:endParaRPr lang="en-US" altLang="zh-CN"/>
          </a:p>
        </p:txBody>
      </p:sp>
      <p:sp>
        <p:nvSpPr>
          <p:cNvPr id="7" name="页脚占位符 6"/>
          <p:cNvSpPr>
            <a:spLocks noGrp="1"/>
          </p:cNvSpPr>
          <p:nvPr>
            <p:ph type="ftr" sz="quarter" idx="11"/>
          </p:nvPr>
        </p:nvSpPr>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p:txBody>
          <a:bodyPr/>
          <a:lstStyle>
            <a:lvl1pPr>
              <a:defRPr/>
            </a:lvl1pPr>
          </a:lstStyle>
          <a:p>
            <a:fld id="{86E22BAD-7900-4AC3-9FDF-89E8690B2E50}"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fld id="{EE2F3AD5-F9B7-4D28-939A-501F07342C12}"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457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EA52CBF3-2BE9-4CF9-BB8D-455287D4C9FE}"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showMasterSp="0">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457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48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57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4648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fld id="{6C7E8F25-BD18-4841-8129-0F639B6B4B49}"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A0B39AE-4009-4314-A179-FAE09BD1E067}"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07F37D0-8A55-4534-86D1-58F8A362AA4A}"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F8BE125-B13B-4C9C-A5EE-C2696D9BFE47}"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7654C7FA-4DDA-4114-9EBD-2D5131749115}"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422E0AD-C3E4-4863-BBA1-EC7CF5B00226}"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fld id="{E3AB4145-1DCF-47F7-ABC5-0ED8518D12C8}"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fld id="{9573C9A9-52A1-4CB2-872D-91A10AD9F941}"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fld id="{459A144D-0F46-4987-8FB1-D2F147DEC86B}"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E78C6253-690B-4140-994A-CC39AD0672C1}"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77786260-947F-4981-9D8B-A0A2EEE61689}"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17FBCAD6-95C2-4BFD-ABA0-4651FCADB053}"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FE4E71F7-DC52-48E0-860E-D7340A851ACB}"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reserve="1" showMasterSp="0">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457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48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648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日期占位符 5"/>
          <p:cNvSpPr>
            <a:spLocks noGrp="1"/>
          </p:cNvSpPr>
          <p:nvPr>
            <p:ph type="dt" sz="half" idx="10"/>
          </p:nvPr>
        </p:nvSpPr>
        <p:spPr/>
        <p:txBody>
          <a:bodyPr/>
          <a:lstStyle>
            <a:lvl1pPr>
              <a:defRPr/>
            </a:lvl1pPr>
          </a:lstStyle>
          <a:p>
            <a:pPr>
              <a:defRPr/>
            </a:pPr>
            <a:endParaRPr lang="en-US" altLang="zh-CN"/>
          </a:p>
        </p:txBody>
      </p:sp>
      <p:sp>
        <p:nvSpPr>
          <p:cNvPr id="7" name="页脚占位符 6"/>
          <p:cNvSpPr>
            <a:spLocks noGrp="1"/>
          </p:cNvSpPr>
          <p:nvPr>
            <p:ph type="ftr" sz="quarter" idx="11"/>
          </p:nvPr>
        </p:nvSpPr>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p:txBody>
          <a:bodyPr/>
          <a:lstStyle>
            <a:lvl1pPr>
              <a:defRPr/>
            </a:lvl1pPr>
          </a:lstStyle>
          <a:p>
            <a:fld id="{ECE475E1-2F22-43D0-BFC3-4843DB3BAA1B}"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fld id="{C74A32E9-0621-4C7F-B1F5-C466BFD3A0E3}"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457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A2834FAB-00C7-4CE3-8B24-9539883E506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82D9AF6-FACB-44F2-A930-C5DDB6A348E0}"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reserve="1" showMasterSp="0">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457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48200" y="1600200"/>
            <a:ext cx="40386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57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4648200" y="3938588"/>
            <a:ext cx="40386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fld id="{21D17B48-3398-44AE-BDAA-DD2FAA2F16B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F821AA66-508D-4DE6-B471-8E1DC238B703}"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fld id="{965CA69A-A53E-462C-9DB3-3FA931E9FAD7}"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fld id="{53BB7281-07CF-4C62-ABFA-09A32146634D}"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fld id="{269617C9-4A80-4BE2-BB9F-4E8DB55FD2E8}"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98D296E1-FAAF-4CB9-A622-6C65E36AFB5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3101D838-784F-4863-866C-18987C3E3BC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8" Type="http://schemas.openxmlformats.org/officeDocument/2006/relationships/theme" Target="../theme/theme2.xml"/><Relationship Id="rId17" Type="http://schemas.openxmlformats.org/officeDocument/2006/relationships/image" Target="../media/image2.jpeg"/><Relationship Id="rId16" Type="http://schemas.openxmlformats.org/officeDocument/2006/relationships/image" Target="../media/image1.png"/><Relationship Id="rId15" Type="http://schemas.openxmlformats.org/officeDocument/2006/relationships/slideLayout" Target="../slideLayouts/slideLayout30.xml"/><Relationship Id="rId14" Type="http://schemas.openxmlformats.org/officeDocument/2006/relationships/slideLayout" Target="../slideLayouts/slideLayout29.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cstate="prin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9"/>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0173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sz="1400" b="0">
                <a:solidFill>
                  <a:schemeClr val="tx1"/>
                </a:solidFill>
              </a:defRPr>
            </a:lvl1pPr>
          </a:lstStyle>
          <a:p>
            <a:pPr>
              <a:defRPr/>
            </a:pPr>
            <a:endParaRPr lang="en-US" altLang="zh-CN"/>
          </a:p>
        </p:txBody>
      </p:sp>
      <p:sp>
        <p:nvSpPr>
          <p:cNvPr id="20173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defRPr sz="1400" b="0">
                <a:solidFill>
                  <a:schemeClr val="tx1"/>
                </a:solidFill>
              </a:defRPr>
            </a:lvl1pPr>
          </a:lstStyle>
          <a:p>
            <a:pPr>
              <a:defRPr/>
            </a:pPr>
            <a:endParaRPr lang="en-US" altLang="zh-CN"/>
          </a:p>
        </p:txBody>
      </p:sp>
      <p:sp>
        <p:nvSpPr>
          <p:cNvPr id="20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spcBef>
                <a:spcPct val="0"/>
              </a:spcBef>
              <a:defRPr sz="1400" b="0">
                <a:solidFill>
                  <a:schemeClr val="tx1"/>
                </a:solidFill>
              </a:defRPr>
            </a:lvl1pPr>
          </a:lstStyle>
          <a:p>
            <a:fld id="{BE1A24CF-0FFE-42FC-ACFF-5E88F3293891}"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6" cstate="print"/>
          <a:tile tx="-44450" ty="-44450" sx="50000" sy="50000"/>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051" name="Rectangle 3"/>
          <p:cNvSpPr>
            <a:spLocks noGrp="1" noChangeArrowheads="1"/>
          </p:cNvSpPr>
          <p:nvPr>
            <p:ph type="body" idx="9"/>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0173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sz="1400" b="0">
                <a:solidFill>
                  <a:schemeClr val="tx1"/>
                </a:solidFill>
              </a:defRPr>
            </a:lvl1pPr>
          </a:lstStyle>
          <a:p>
            <a:pPr>
              <a:defRPr/>
            </a:pPr>
            <a:endParaRPr lang="en-US" altLang="zh-CN"/>
          </a:p>
        </p:txBody>
      </p:sp>
      <p:sp>
        <p:nvSpPr>
          <p:cNvPr id="20173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defRPr sz="1400" b="0">
                <a:solidFill>
                  <a:schemeClr val="tx1"/>
                </a:solidFill>
              </a:defRPr>
            </a:lvl1pPr>
          </a:lstStyle>
          <a:p>
            <a:pPr>
              <a:defRPr/>
            </a:pPr>
            <a:endParaRPr lang="en-US" altLang="zh-CN"/>
          </a:p>
        </p:txBody>
      </p:sp>
      <p:sp>
        <p:nvSpPr>
          <p:cNvPr id="20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spcBef>
                <a:spcPct val="0"/>
              </a:spcBef>
              <a:defRPr sz="1400" b="0">
                <a:solidFill>
                  <a:schemeClr val="tx1"/>
                </a:solidFill>
              </a:defRPr>
            </a:lvl1pPr>
          </a:lstStyle>
          <a:p>
            <a:fld id="{6BB880E9-D2E9-4BFE-A23E-CC855BA6E341}" type="slidenum">
              <a:rPr lang="zh-CN" altLang="en-US"/>
            </a:fld>
            <a:endParaRPr lang="zh-CN" altLang="en-US"/>
          </a:p>
        </p:txBody>
      </p:sp>
      <p:pic>
        <p:nvPicPr>
          <p:cNvPr id="2055" name="Picture 10" descr="虹茂-TTP背景"/>
          <p:cNvPicPr>
            <a:picLocks noChangeAspect="1" noChangeArrowheads="1"/>
          </p:cNvPicPr>
          <p:nvPr userDrawn="1"/>
        </p:nvPicPr>
        <p:blipFill>
          <a:blip r:embed="rId17"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image" Target="../media/image8.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7.jpeg"/><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WordArt 8"/>
          <p:cNvSpPr>
            <a:spLocks noTextEdit="1"/>
          </p:cNvSpPr>
          <p:nvPr/>
        </p:nvSpPr>
        <p:spPr>
          <a:xfrm>
            <a:off x="611182" y="2779394"/>
            <a:ext cx="7924800" cy="1828800"/>
          </a:xfrm>
          <a:prstGeom prst="rect">
            <a:avLst/>
          </a:prstGeom>
        </p:spPr>
        <p:txBody>
          <a:bodyPr wrap="none" fromWordArt="1">
            <a:prstTxWarp prst="textPlain">
              <a:avLst>
                <a:gd name="adj" fmla="val 50000"/>
              </a:avLst>
            </a:prstTxWarp>
            <a:normAutofit fontScale="25000"/>
          </a:bodyPr>
          <a:lstStyle/>
          <a:p>
            <a:pPr algn="ctr">
              <a:lnSpc>
                <a:spcPct val="190000"/>
              </a:lnSpc>
            </a:pPr>
            <a:r>
              <a:rPr lang="en-US" altLang="zh-CN" sz="13200" noProof="1">
                <a:effectLst>
                  <a:outerShdw dist="45791" dir="2021404" algn="ctr" rotWithShape="0">
                    <a:srgbClr val="B2B2B2">
                      <a:alpha val="79999"/>
                    </a:srgbClr>
                  </a:outerShdw>
                </a:effectLst>
                <a:latin typeface="+mj-lt"/>
                <a:cs typeface="+mj-lt"/>
                <a:sym typeface="+mn-ea"/>
              </a:rPr>
              <a:t>Shenzhen Hongmao Semiconductor </a:t>
            </a:r>
            <a:endParaRPr lang="en-US" altLang="zh-CN" sz="13200" noProof="1">
              <a:effectLst>
                <a:outerShdw dist="45791" dir="2021404" algn="ctr" rotWithShape="0">
                  <a:srgbClr val="B2B2B2">
                    <a:alpha val="79999"/>
                  </a:srgbClr>
                </a:outerShdw>
              </a:effectLst>
              <a:latin typeface="+mj-lt"/>
              <a:cs typeface="+mj-lt"/>
            </a:endParaRPr>
          </a:p>
          <a:p>
            <a:pPr algn="ctr">
              <a:lnSpc>
                <a:spcPct val="190000"/>
              </a:lnSpc>
            </a:pPr>
            <a:r>
              <a:rPr lang="en-US" altLang="zh-CN" sz="13200" noProof="1">
                <a:effectLst>
                  <a:outerShdw dist="45791" dir="2021404" algn="ctr" rotWithShape="0">
                    <a:srgbClr val="B2B2B2">
                      <a:alpha val="79999"/>
                    </a:srgbClr>
                  </a:outerShdw>
                </a:effectLst>
                <a:latin typeface="+mj-lt"/>
                <a:cs typeface="+mj-lt"/>
                <a:sym typeface="+mn-ea"/>
              </a:rPr>
              <a:t>Company Profile</a:t>
            </a:r>
            <a:endParaRPr lang="en-US" altLang="zh-CN" sz="4800" noProof="1">
              <a:effectLst>
                <a:outerShdw dist="45791" dir="2021404" algn="ctr" rotWithShape="0">
                  <a:srgbClr val="B2B2B2">
                    <a:alpha val="79999"/>
                  </a:srgbClr>
                </a:outerShdw>
              </a:effectLst>
              <a:latin typeface="宋体" panose="02010600030101010101" pitchFamily="2" charset="-122"/>
            </a:endParaRPr>
          </a:p>
          <a:p>
            <a:pPr algn="ctr"/>
            <a:endParaRPr lang="zh-CN" altLang="en-US" sz="4800" noProof="1">
              <a:effectLst>
                <a:outerShdw dist="45791" dir="2021404" algn="ctr" rotWithShape="0">
                  <a:srgbClr val="B2B2B2">
                    <a:alpha val="79999"/>
                  </a:srgbClr>
                </a:outerShdw>
              </a:effectLst>
              <a:latin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Text Box 6"/>
          <p:cNvSpPr txBox="1">
            <a:spLocks noChangeArrowheads="1"/>
          </p:cNvSpPr>
          <p:nvPr/>
        </p:nvSpPr>
        <p:spPr bwMode="auto">
          <a:xfrm>
            <a:off x="88900" y="1479550"/>
            <a:ext cx="2971800" cy="4875213"/>
          </a:xfrm>
          <a:prstGeom prst="rect">
            <a:avLst/>
          </a:prstGeom>
          <a:noFill/>
          <a:ln w="9525">
            <a:noFill/>
            <a:miter lim="800000"/>
          </a:ln>
        </p:spPr>
        <p:txBody>
          <a:bodyPr>
            <a:spAutoFit/>
          </a:bodyPr>
          <a:lstStyle/>
          <a:p>
            <a:pPr>
              <a:spcBef>
                <a:spcPct val="0"/>
              </a:spcBef>
            </a:pPr>
            <a:r>
              <a:rPr lang="en-US" altLang="zh-CN" sz="1800"/>
              <a:t>1cell linear Li-ion battery</a:t>
            </a:r>
            <a:endParaRPr lang="en-US" altLang="zh-CN" sz="1800"/>
          </a:p>
          <a:p>
            <a:pPr>
              <a:spcBef>
                <a:spcPct val="0"/>
              </a:spcBef>
            </a:pPr>
            <a:r>
              <a:rPr lang="en-US" altLang="zh-CN" sz="1800"/>
              <a:t>charge management IC</a:t>
            </a:r>
            <a:endParaRPr lang="en-US" altLang="zh-CN" sz="1800"/>
          </a:p>
          <a:p>
            <a:pPr>
              <a:lnSpc>
                <a:spcPct val="90000"/>
              </a:lnSpc>
              <a:spcBef>
                <a:spcPct val="0"/>
              </a:spcBef>
            </a:pPr>
            <a:r>
              <a:rPr lang="en-US" altLang="zh-CN" sz="1800" b="0">
                <a:solidFill>
                  <a:srgbClr val="993300"/>
                </a:solidFill>
              </a:rPr>
              <a:t>HM4054E</a:t>
            </a:r>
            <a:endParaRPr lang="en-US" altLang="zh-CN" sz="1800" b="0">
              <a:solidFill>
                <a:srgbClr val="993300"/>
              </a:solidFill>
            </a:endParaRPr>
          </a:p>
          <a:p>
            <a:pPr>
              <a:lnSpc>
                <a:spcPct val="90000"/>
              </a:lnSpc>
              <a:spcBef>
                <a:spcPct val="0"/>
              </a:spcBef>
            </a:pPr>
            <a:r>
              <a:rPr lang="en-US" altLang="zh-CN" sz="1800" b="0">
                <a:solidFill>
                  <a:srgbClr val="993300"/>
                </a:solidFill>
              </a:rPr>
              <a:t>HM4057E</a:t>
            </a:r>
            <a:endParaRPr lang="en-US" altLang="zh-CN" sz="1800" b="0">
              <a:solidFill>
                <a:srgbClr val="993300"/>
              </a:solidFill>
            </a:endParaRPr>
          </a:p>
          <a:p>
            <a:pPr>
              <a:lnSpc>
                <a:spcPct val="90000"/>
              </a:lnSpc>
              <a:spcBef>
                <a:spcPct val="0"/>
              </a:spcBef>
            </a:pPr>
            <a:r>
              <a:rPr lang="en-US" altLang="zh-CN" sz="1800" b="0">
                <a:solidFill>
                  <a:srgbClr val="993300"/>
                </a:solidFill>
              </a:rPr>
              <a:t>HM4056E</a:t>
            </a:r>
            <a:endParaRPr lang="en-US" altLang="zh-CN" sz="1800" b="0">
              <a:solidFill>
                <a:srgbClr val="993300"/>
              </a:solidFill>
            </a:endParaRPr>
          </a:p>
          <a:p>
            <a:pPr>
              <a:lnSpc>
                <a:spcPct val="90000"/>
              </a:lnSpc>
              <a:spcBef>
                <a:spcPct val="0"/>
              </a:spcBef>
            </a:pPr>
            <a:r>
              <a:rPr lang="en-US" altLang="zh-CN" sz="1800" b="0">
                <a:solidFill>
                  <a:srgbClr val="993300"/>
                </a:solidFill>
              </a:rPr>
              <a:t>HM4056A</a:t>
            </a:r>
            <a:endParaRPr lang="en-US" altLang="zh-CN" sz="1800" b="0">
              <a:solidFill>
                <a:srgbClr val="993300"/>
              </a:solidFill>
            </a:endParaRPr>
          </a:p>
          <a:p>
            <a:pPr>
              <a:lnSpc>
                <a:spcPct val="90000"/>
              </a:lnSpc>
              <a:spcBef>
                <a:spcPct val="0"/>
              </a:spcBef>
            </a:pPr>
            <a:r>
              <a:rPr lang="en-US" altLang="zh-CN" sz="1800" b="0">
                <a:solidFill>
                  <a:srgbClr val="993300"/>
                </a:solidFill>
              </a:rPr>
              <a:t>HM5056RE/RD/RD8</a:t>
            </a:r>
            <a:endParaRPr lang="en-US" altLang="zh-CN" sz="1800" b="0">
              <a:solidFill>
                <a:srgbClr val="993300"/>
              </a:solidFill>
            </a:endParaRPr>
          </a:p>
          <a:p>
            <a:pPr>
              <a:lnSpc>
                <a:spcPct val="90000"/>
              </a:lnSpc>
              <a:spcBef>
                <a:spcPct val="0"/>
              </a:spcBef>
            </a:pPr>
            <a:r>
              <a:rPr lang="en-US" altLang="zh-CN" sz="1800" b="0">
                <a:solidFill>
                  <a:srgbClr val="993300"/>
                </a:solidFill>
              </a:rPr>
              <a:t>HM5056ES/DR/D8</a:t>
            </a:r>
            <a:endParaRPr lang="en-US" altLang="zh-CN" sz="1800" b="0">
              <a:solidFill>
                <a:srgbClr val="993300"/>
              </a:solidFill>
            </a:endParaRPr>
          </a:p>
          <a:p>
            <a:pPr>
              <a:lnSpc>
                <a:spcPct val="90000"/>
              </a:lnSpc>
              <a:spcBef>
                <a:spcPct val="0"/>
              </a:spcBef>
            </a:pPr>
            <a:r>
              <a:rPr lang="en-US" altLang="zh-CN" sz="1800" b="0">
                <a:solidFill>
                  <a:srgbClr val="993300"/>
                </a:solidFill>
              </a:rPr>
              <a:t>HM4070/DR/D8</a:t>
            </a:r>
            <a:endParaRPr lang="en-US" altLang="zh-CN" sz="1800" b="0">
              <a:solidFill>
                <a:srgbClr val="993300"/>
              </a:solidFill>
            </a:endParaRPr>
          </a:p>
          <a:p>
            <a:pPr>
              <a:lnSpc>
                <a:spcPct val="90000"/>
              </a:lnSpc>
              <a:spcBef>
                <a:spcPct val="0"/>
              </a:spcBef>
            </a:pPr>
            <a:r>
              <a:rPr lang="en-US" altLang="zh-CN" sz="1800" b="0">
                <a:solidFill>
                  <a:srgbClr val="993300"/>
                </a:solidFill>
              </a:rPr>
              <a:t>HM4055H</a:t>
            </a:r>
            <a:endParaRPr lang="en-US" altLang="zh-CN" sz="1800" b="0">
              <a:solidFill>
                <a:srgbClr val="993300"/>
              </a:solidFill>
            </a:endParaRPr>
          </a:p>
          <a:p>
            <a:pPr>
              <a:lnSpc>
                <a:spcPct val="90000"/>
              </a:lnSpc>
              <a:spcBef>
                <a:spcPct val="0"/>
              </a:spcBef>
            </a:pPr>
            <a:r>
              <a:rPr lang="en-US" altLang="zh-CN" sz="1800" b="0">
                <a:solidFill>
                  <a:srgbClr val="993300"/>
                </a:solidFill>
              </a:rPr>
              <a:t>HM4057H</a:t>
            </a:r>
            <a:endParaRPr lang="en-US" altLang="zh-CN" sz="1800" b="0">
              <a:solidFill>
                <a:srgbClr val="993300"/>
              </a:solidFill>
            </a:endParaRPr>
          </a:p>
          <a:p>
            <a:pPr>
              <a:lnSpc>
                <a:spcPct val="90000"/>
              </a:lnSpc>
              <a:spcBef>
                <a:spcPct val="0"/>
              </a:spcBef>
            </a:pPr>
            <a:r>
              <a:rPr lang="en-US" altLang="zh-CN" sz="1800" b="0">
                <a:solidFill>
                  <a:srgbClr val="993300"/>
                </a:solidFill>
              </a:rPr>
              <a:t>HM4057DR/D8</a:t>
            </a:r>
            <a:endParaRPr lang="en-US" altLang="zh-CN" sz="1800" b="0">
              <a:solidFill>
                <a:srgbClr val="993300"/>
              </a:solidFill>
            </a:endParaRPr>
          </a:p>
          <a:p>
            <a:pPr>
              <a:lnSpc>
                <a:spcPct val="90000"/>
              </a:lnSpc>
              <a:spcBef>
                <a:spcPct val="0"/>
              </a:spcBef>
            </a:pPr>
            <a:r>
              <a:rPr lang="en-US" altLang="zh-CN" sz="1800" b="0">
                <a:solidFill>
                  <a:srgbClr val="993300"/>
                </a:solidFill>
              </a:rPr>
              <a:t>HM5054B</a:t>
            </a:r>
            <a:endParaRPr lang="en-US" altLang="zh-CN" sz="1800" b="0">
              <a:solidFill>
                <a:srgbClr val="993300"/>
              </a:solidFill>
            </a:endParaRPr>
          </a:p>
          <a:p>
            <a:pPr>
              <a:lnSpc>
                <a:spcPct val="90000"/>
              </a:lnSpc>
              <a:spcBef>
                <a:spcPct val="0"/>
              </a:spcBef>
            </a:pPr>
            <a:r>
              <a:rPr lang="en-US" altLang="zh-CN" sz="1800" b="0">
                <a:solidFill>
                  <a:srgbClr val="993300"/>
                </a:solidFill>
              </a:rPr>
              <a:t>HM5055DR</a:t>
            </a:r>
            <a:endParaRPr lang="en-US" altLang="zh-CN" sz="1800" b="0">
              <a:solidFill>
                <a:srgbClr val="993300"/>
              </a:solidFill>
            </a:endParaRPr>
          </a:p>
          <a:p>
            <a:pPr>
              <a:lnSpc>
                <a:spcPct val="90000"/>
              </a:lnSpc>
              <a:spcBef>
                <a:spcPct val="0"/>
              </a:spcBef>
            </a:pPr>
            <a:r>
              <a:rPr lang="en-US" altLang="zh-CN" sz="1800" b="0">
                <a:solidFill>
                  <a:srgbClr val="993300"/>
                </a:solidFill>
              </a:rPr>
              <a:t>HM5052MR</a:t>
            </a:r>
            <a:endParaRPr lang="en-US" altLang="zh-CN" sz="1800" b="0">
              <a:solidFill>
                <a:srgbClr val="993300"/>
              </a:solidFill>
            </a:endParaRPr>
          </a:p>
          <a:p>
            <a:pPr>
              <a:lnSpc>
                <a:spcPct val="90000"/>
              </a:lnSpc>
              <a:spcBef>
                <a:spcPct val="0"/>
              </a:spcBef>
            </a:pPr>
            <a:r>
              <a:rPr lang="en-US" altLang="zh-CN" sz="1800" b="0">
                <a:solidFill>
                  <a:srgbClr val="993300"/>
                </a:solidFill>
              </a:rPr>
              <a:t>HM4051ADR/AD2</a:t>
            </a:r>
            <a:endParaRPr lang="en-US" altLang="zh-CN" sz="1800" b="0">
              <a:solidFill>
                <a:srgbClr val="993300"/>
              </a:solidFill>
            </a:endParaRPr>
          </a:p>
          <a:p>
            <a:pPr>
              <a:lnSpc>
                <a:spcPct val="90000"/>
              </a:lnSpc>
              <a:spcBef>
                <a:spcPct val="0"/>
              </a:spcBef>
            </a:pPr>
            <a:r>
              <a:rPr lang="en-US" altLang="zh-CN" sz="1800" b="0">
                <a:solidFill>
                  <a:srgbClr val="993300"/>
                </a:solidFill>
              </a:rPr>
              <a:t>HM4056HA</a:t>
            </a:r>
            <a:endParaRPr lang="en-US" altLang="zh-CN" sz="1800" b="0">
              <a:solidFill>
                <a:srgbClr val="993300"/>
              </a:solidFill>
            </a:endParaRPr>
          </a:p>
          <a:p>
            <a:pPr>
              <a:lnSpc>
                <a:spcPct val="90000"/>
              </a:lnSpc>
              <a:spcBef>
                <a:spcPct val="0"/>
              </a:spcBef>
            </a:pPr>
            <a:r>
              <a:rPr lang="en-US" altLang="zh-CN" sz="1800" b="0">
                <a:solidFill>
                  <a:srgbClr val="993300"/>
                </a:solidFill>
              </a:rPr>
              <a:t>HM4056HA(1 LED flash</a:t>
            </a:r>
            <a:r>
              <a:rPr lang="zh-CN" altLang="en-US" sz="1800" b="0">
                <a:solidFill>
                  <a:srgbClr val="993300"/>
                </a:solidFill>
              </a:rPr>
              <a:t>）</a:t>
            </a:r>
            <a:endParaRPr lang="zh-CN" altLang="en-US" sz="1800" b="0">
              <a:solidFill>
                <a:srgbClr val="993300"/>
              </a:solidFill>
            </a:endParaRPr>
          </a:p>
          <a:p>
            <a:pPr>
              <a:lnSpc>
                <a:spcPct val="90000"/>
              </a:lnSpc>
              <a:spcBef>
                <a:spcPct val="0"/>
              </a:spcBef>
            </a:pPr>
            <a:r>
              <a:rPr lang="en-US" altLang="zh-CN" sz="1800" b="0">
                <a:solidFill>
                  <a:srgbClr val="993300"/>
                </a:solidFill>
              </a:rPr>
              <a:t>HM5155</a:t>
            </a:r>
            <a:endParaRPr lang="en-US" altLang="zh-CN" sz="1800" b="0">
              <a:solidFill>
                <a:srgbClr val="993300"/>
              </a:solidFill>
            </a:endParaRPr>
          </a:p>
        </p:txBody>
      </p:sp>
      <p:sp>
        <p:nvSpPr>
          <p:cNvPr id="43010" name="Text Box 7"/>
          <p:cNvSpPr txBox="1">
            <a:spLocks noChangeArrowheads="1"/>
          </p:cNvSpPr>
          <p:nvPr/>
        </p:nvSpPr>
        <p:spPr bwMode="auto">
          <a:xfrm>
            <a:off x="4787900" y="1196975"/>
            <a:ext cx="2971800" cy="1600200"/>
          </a:xfrm>
          <a:prstGeom prst="rect">
            <a:avLst/>
          </a:prstGeom>
          <a:noFill/>
          <a:ln w="9525">
            <a:noFill/>
            <a:miter lim="800000"/>
          </a:ln>
        </p:spPr>
        <p:txBody>
          <a:bodyPr>
            <a:spAutoFit/>
          </a:bodyPr>
          <a:lstStyle/>
          <a:p>
            <a:pPr>
              <a:spcBef>
                <a:spcPct val="0"/>
              </a:spcBef>
            </a:pPr>
            <a:endParaRPr lang="en-US" altLang="zh-CN" sz="1800"/>
          </a:p>
          <a:p>
            <a:pPr>
              <a:lnSpc>
                <a:spcPct val="60000"/>
              </a:lnSpc>
              <a:spcBef>
                <a:spcPct val="0"/>
              </a:spcBef>
            </a:pPr>
            <a:endParaRPr lang="en-US" altLang="zh-CN" sz="1800" b="0">
              <a:solidFill>
                <a:srgbClr val="993300"/>
              </a:solidFill>
            </a:endParaRPr>
          </a:p>
          <a:p>
            <a:pPr>
              <a:spcBef>
                <a:spcPct val="0"/>
              </a:spcBef>
            </a:pPr>
            <a:endParaRPr lang="zh-CN" altLang="en-US" sz="1800"/>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600" b="0">
              <a:solidFill>
                <a:srgbClr val="993300"/>
              </a:solidFill>
            </a:endParaRPr>
          </a:p>
        </p:txBody>
      </p:sp>
      <p:sp>
        <p:nvSpPr>
          <p:cNvPr id="43011" name="Text Box 11"/>
          <p:cNvSpPr txBox="1">
            <a:spLocks noChangeArrowheads="1"/>
          </p:cNvSpPr>
          <p:nvPr/>
        </p:nvSpPr>
        <p:spPr bwMode="auto">
          <a:xfrm>
            <a:off x="3184525" y="1484313"/>
            <a:ext cx="2992438" cy="4787900"/>
          </a:xfrm>
          <a:prstGeom prst="rect">
            <a:avLst/>
          </a:prstGeom>
          <a:noFill/>
          <a:ln w="9525">
            <a:noFill/>
            <a:miter lim="800000"/>
          </a:ln>
        </p:spPr>
        <p:txBody>
          <a:bodyPr/>
          <a:lstStyle/>
          <a:p>
            <a:pPr>
              <a:spcBef>
                <a:spcPct val="0"/>
              </a:spcBef>
            </a:pPr>
            <a:r>
              <a:rPr lang="en-US" altLang="zh-CN" sz="1800"/>
              <a:t>1cell LFP battery charge </a:t>
            </a:r>
            <a:endParaRPr lang="en-US" altLang="zh-CN" sz="1800"/>
          </a:p>
          <a:p>
            <a:pPr>
              <a:spcBef>
                <a:spcPct val="0"/>
              </a:spcBef>
            </a:pPr>
            <a:r>
              <a:rPr lang="en-US" altLang="zh-CN" sz="1800"/>
              <a:t>management IC</a:t>
            </a:r>
            <a:endParaRPr lang="en-US" altLang="zh-CN" sz="1800"/>
          </a:p>
          <a:p>
            <a:pPr>
              <a:spcBef>
                <a:spcPct val="0"/>
              </a:spcBef>
            </a:pPr>
            <a:r>
              <a:rPr lang="en-US" altLang="zh-CN" sz="1800" b="0">
                <a:solidFill>
                  <a:srgbClr val="993300"/>
                </a:solidFill>
              </a:rPr>
              <a:t>HM4070/DR/D8</a:t>
            </a:r>
            <a:endParaRPr lang="en-US" altLang="zh-CN" sz="1800" b="0">
              <a:solidFill>
                <a:srgbClr val="993300"/>
              </a:solidFill>
            </a:endParaRPr>
          </a:p>
          <a:p>
            <a:pPr>
              <a:spcBef>
                <a:spcPct val="0"/>
              </a:spcBef>
            </a:pPr>
            <a:r>
              <a:rPr lang="en-US" altLang="zh-CN" sz="1800"/>
              <a:t>Ni-Mh / Ni-Cd charge management IC</a:t>
            </a:r>
            <a:endParaRPr lang="en-US" altLang="zh-CN" sz="1800"/>
          </a:p>
          <a:p>
            <a:pPr>
              <a:spcBef>
                <a:spcPct val="0"/>
              </a:spcBef>
            </a:pPr>
            <a:r>
              <a:rPr lang="en-US" altLang="zh-CN" sz="1800" b="0">
                <a:solidFill>
                  <a:srgbClr val="993300"/>
                </a:solidFill>
              </a:rPr>
              <a:t>HM4070/DR/D8</a:t>
            </a:r>
            <a:endParaRPr lang="en-US" altLang="zh-CN" sz="1800" b="0">
              <a:solidFill>
                <a:srgbClr val="993300"/>
              </a:solidFill>
            </a:endParaRPr>
          </a:p>
          <a:p>
            <a:pPr>
              <a:spcBef>
                <a:spcPct val="0"/>
              </a:spcBef>
            </a:pPr>
            <a:r>
              <a:rPr lang="en-US" altLang="zh-CN" sz="1800"/>
              <a:t>Solor charge management IC</a:t>
            </a:r>
            <a:endParaRPr lang="en-US" altLang="zh-CN" sz="1800"/>
          </a:p>
          <a:p>
            <a:pPr>
              <a:spcBef>
                <a:spcPct val="0"/>
              </a:spcBef>
            </a:pPr>
            <a:r>
              <a:rPr lang="en-US" altLang="zh-CN" sz="1800" b="0">
                <a:solidFill>
                  <a:srgbClr val="993300"/>
                </a:solidFill>
              </a:rPr>
              <a:t>HM4055H</a:t>
            </a:r>
            <a:endParaRPr lang="en-US" altLang="zh-CN" sz="1800" b="0">
              <a:solidFill>
                <a:srgbClr val="993300"/>
              </a:solidFill>
            </a:endParaRPr>
          </a:p>
          <a:p>
            <a:pPr>
              <a:spcBef>
                <a:spcPct val="0"/>
              </a:spcBef>
            </a:pPr>
            <a:r>
              <a:rPr lang="en-US" altLang="zh-CN" sz="1800" b="0">
                <a:solidFill>
                  <a:srgbClr val="993300"/>
                </a:solidFill>
              </a:rPr>
              <a:t>HM4057H</a:t>
            </a:r>
            <a:endParaRPr lang="en-US" altLang="zh-CN" sz="1800" b="0">
              <a:solidFill>
                <a:srgbClr val="993300"/>
              </a:solidFill>
            </a:endParaRPr>
          </a:p>
          <a:p>
            <a:pPr>
              <a:spcBef>
                <a:spcPct val="0"/>
              </a:spcBef>
            </a:pPr>
            <a:r>
              <a:rPr lang="en-US" altLang="zh-CN" sz="1800" b="0">
                <a:solidFill>
                  <a:srgbClr val="993300"/>
                </a:solidFill>
              </a:rPr>
              <a:t>HM5056RE/RD/RD8</a:t>
            </a:r>
            <a:endParaRPr lang="en-US" altLang="zh-CN" sz="1800" b="0">
              <a:solidFill>
                <a:srgbClr val="993300"/>
              </a:solidFill>
            </a:endParaRPr>
          </a:p>
          <a:p>
            <a:pPr>
              <a:spcBef>
                <a:spcPct val="0"/>
              </a:spcBef>
            </a:pPr>
            <a:r>
              <a:rPr lang="en-US" altLang="zh-CN" sz="1800"/>
              <a:t>1cell Li-ion battery protection IC</a:t>
            </a:r>
            <a:endParaRPr lang="en-US" altLang="zh-CN" sz="1800"/>
          </a:p>
          <a:p>
            <a:pPr>
              <a:spcBef>
                <a:spcPct val="0"/>
              </a:spcBef>
            </a:pPr>
            <a:r>
              <a:rPr lang="en-US" altLang="zh-CN" sz="1800" b="0">
                <a:solidFill>
                  <a:srgbClr val="993300"/>
                </a:solidFill>
              </a:rPr>
              <a:t>HM5415ARA/ABA/ASA</a:t>
            </a:r>
            <a:endParaRPr lang="en-US" altLang="zh-CN" sz="1800" b="0">
              <a:solidFill>
                <a:srgbClr val="993300"/>
              </a:solidFill>
            </a:endParaRPr>
          </a:p>
          <a:p>
            <a:pPr>
              <a:spcBef>
                <a:spcPct val="0"/>
              </a:spcBef>
            </a:pPr>
            <a:r>
              <a:rPr lang="en-US" altLang="zh-CN" sz="1800"/>
              <a:t>2cells Li-ion battery protection IC</a:t>
            </a:r>
            <a:endParaRPr lang="en-US" altLang="zh-CN" sz="1800"/>
          </a:p>
          <a:p>
            <a:pPr>
              <a:spcBef>
                <a:spcPct val="0"/>
              </a:spcBef>
            </a:pPr>
            <a:r>
              <a:rPr lang="en-US" altLang="zh-CN" sz="1800" b="0">
                <a:solidFill>
                  <a:srgbClr val="993300"/>
                </a:solidFill>
              </a:rPr>
              <a:t>HM5208FM</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p:txBody>
      </p:sp>
      <p:sp>
        <p:nvSpPr>
          <p:cNvPr id="43012" name="Text Box 11"/>
          <p:cNvSpPr txBox="1">
            <a:spLocks noChangeArrowheads="1"/>
          </p:cNvSpPr>
          <p:nvPr/>
        </p:nvSpPr>
        <p:spPr bwMode="auto">
          <a:xfrm>
            <a:off x="6280150" y="1555750"/>
            <a:ext cx="2971800" cy="3717925"/>
          </a:xfrm>
          <a:prstGeom prst="rect">
            <a:avLst/>
          </a:prstGeom>
          <a:noFill/>
          <a:ln w="9525">
            <a:noFill/>
            <a:miter lim="800000"/>
          </a:ln>
        </p:spPr>
        <p:txBody>
          <a:bodyPr/>
          <a:lstStyle/>
          <a:p>
            <a:pPr>
              <a:spcBef>
                <a:spcPct val="0"/>
              </a:spcBef>
            </a:pPr>
            <a:r>
              <a:rPr lang="en-US" altLang="zh-CN" sz="1800"/>
              <a:t>Li-ion battery protection IC include MOS</a:t>
            </a:r>
            <a:endParaRPr lang="en-US" altLang="zh-CN" sz="1800"/>
          </a:p>
          <a:p>
            <a:pPr>
              <a:spcBef>
                <a:spcPct val="0"/>
              </a:spcBef>
            </a:pPr>
            <a:r>
              <a:rPr lang="en-US" altLang="zh-CN" sz="1800" b="0">
                <a:solidFill>
                  <a:srgbClr val="993300"/>
                </a:solidFill>
              </a:rPr>
              <a:t>HM5430/D/D4</a:t>
            </a:r>
            <a:endParaRPr lang="en-US" altLang="zh-CN" sz="1800" b="0">
              <a:solidFill>
                <a:srgbClr val="993300"/>
              </a:solidFill>
            </a:endParaRPr>
          </a:p>
          <a:p>
            <a:pPr>
              <a:spcBef>
                <a:spcPct val="0"/>
              </a:spcBef>
            </a:pPr>
            <a:r>
              <a:rPr lang="en-US" altLang="zh-CN" sz="1800" b="0">
                <a:solidFill>
                  <a:srgbClr val="993300"/>
                </a:solidFill>
              </a:rPr>
              <a:t>HM5431</a:t>
            </a:r>
            <a:endParaRPr lang="en-US" altLang="zh-CN" sz="1800" b="0">
              <a:solidFill>
                <a:srgbClr val="993300"/>
              </a:solidFill>
            </a:endParaRPr>
          </a:p>
          <a:p>
            <a:pPr>
              <a:spcBef>
                <a:spcPct val="0"/>
              </a:spcBef>
            </a:pPr>
            <a:r>
              <a:rPr lang="en-US" altLang="zh-CN" sz="1800" b="0">
                <a:solidFill>
                  <a:srgbClr val="993300"/>
                </a:solidFill>
              </a:rPr>
              <a:t>HM5511B</a:t>
            </a:r>
            <a:endParaRPr lang="en-US" altLang="zh-CN" sz="1800" b="0">
              <a:solidFill>
                <a:srgbClr val="993300"/>
              </a:solidFill>
            </a:endParaRPr>
          </a:p>
          <a:p>
            <a:pPr>
              <a:spcBef>
                <a:spcPct val="0"/>
              </a:spcBef>
            </a:pPr>
            <a:r>
              <a:rPr lang="en-US" altLang="zh-CN" sz="1800" b="0">
                <a:solidFill>
                  <a:srgbClr val="993300"/>
                </a:solidFill>
              </a:rPr>
              <a:t>HM5501/DR/MR</a:t>
            </a:r>
            <a:endParaRPr lang="en-US" altLang="zh-CN" sz="1800" b="0">
              <a:solidFill>
                <a:srgbClr val="993300"/>
              </a:solidFill>
            </a:endParaRPr>
          </a:p>
          <a:p>
            <a:pPr>
              <a:spcBef>
                <a:spcPct val="0"/>
              </a:spcBef>
            </a:pPr>
            <a:endParaRPr lang="zh-CN" altLang="en-US" sz="1800"/>
          </a:p>
          <a:p>
            <a:pPr>
              <a:spcBef>
                <a:spcPct val="0"/>
              </a:spcBef>
            </a:pPr>
            <a:r>
              <a:rPr lang="en-US" altLang="zh-CN" sz="1800"/>
              <a:t>LVD IC ( Reset IC )</a:t>
            </a:r>
            <a:endParaRPr lang="en-US" altLang="zh-CN" sz="1800"/>
          </a:p>
          <a:p>
            <a:pPr>
              <a:spcBef>
                <a:spcPct val="0"/>
              </a:spcBef>
            </a:pPr>
            <a:r>
              <a:rPr lang="en-US" altLang="zh-CN" sz="1800" b="0">
                <a:solidFill>
                  <a:srgbClr val="993300"/>
                </a:solidFill>
              </a:rPr>
              <a:t>HM61C/N series</a:t>
            </a:r>
            <a:endParaRPr lang="en-US" altLang="zh-CN" sz="1800" b="0">
              <a:solidFill>
                <a:srgbClr val="993300"/>
              </a:solidFill>
            </a:endParaRPr>
          </a:p>
          <a:p>
            <a:pPr>
              <a:spcBef>
                <a:spcPct val="0"/>
              </a:spcBef>
            </a:pPr>
            <a:r>
              <a:rPr lang="en-US" altLang="zh-CN" sz="1800" b="0">
                <a:solidFill>
                  <a:srgbClr val="993300"/>
                </a:solidFill>
              </a:rPr>
              <a:t>HM809 series</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r>
              <a:rPr lang="en-US" altLang="zh-CN" sz="1800"/>
              <a:t>Watch IC</a:t>
            </a:r>
            <a:endParaRPr lang="en-US" altLang="zh-CN" sz="1800"/>
          </a:p>
          <a:p>
            <a:pPr>
              <a:spcBef>
                <a:spcPct val="0"/>
              </a:spcBef>
            </a:pPr>
            <a:r>
              <a:rPr lang="en-US" altLang="zh-CN" sz="1800" b="0">
                <a:solidFill>
                  <a:srgbClr val="993300"/>
                </a:solidFill>
              </a:rPr>
              <a:t>HM1232</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p:txBody>
      </p:sp>
      <p:sp>
        <p:nvSpPr>
          <p:cNvPr id="43013" name="Rectangle 6"/>
          <p:cNvSpPr>
            <a:spLocks noChangeArrowheads="1"/>
          </p:cNvSpPr>
          <p:nvPr/>
        </p:nvSpPr>
        <p:spPr bwMode="auto">
          <a:xfrm>
            <a:off x="188913" y="765175"/>
            <a:ext cx="4030662" cy="431800"/>
          </a:xfrm>
          <a:prstGeom prst="rect">
            <a:avLst/>
          </a:prstGeom>
          <a:noFill/>
          <a:ln w="9525">
            <a:noFill/>
            <a:miter lim="800000"/>
          </a:ln>
        </p:spPr>
        <p:txBody>
          <a:bodyPr anchor="ctr"/>
          <a:lstStyle/>
          <a:p>
            <a:pPr algn="ctr">
              <a:spcBef>
                <a:spcPct val="0"/>
              </a:spcBef>
            </a:pPr>
            <a:r>
              <a:rPr lang="en-US" altLang="zh-CN" sz="4000">
                <a:solidFill>
                  <a:srgbClr val="808000"/>
                </a:solidFill>
              </a:rPr>
              <a:t>Main products</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Rectangle 3"/>
          <p:cNvSpPr>
            <a:spLocks noGrp="1" noChangeArrowheads="1"/>
          </p:cNvSpPr>
          <p:nvPr>
            <p:ph type="body" sz="half" idx="1"/>
          </p:nvPr>
        </p:nvSpPr>
        <p:spPr/>
        <p:txBody>
          <a:bodyPr/>
          <a:lstStyle/>
          <a:p>
            <a:pPr eaLnBrk="1" hangingPunct="1">
              <a:buFontTx/>
              <a:buNone/>
            </a:pPr>
            <a:endParaRPr lang="zh-CN" altLang="en-US" sz="3600" b="1" smtClean="0">
              <a:solidFill>
                <a:srgbClr val="003366"/>
              </a:solidFill>
            </a:endParaRPr>
          </a:p>
          <a:p>
            <a:pPr eaLnBrk="1" hangingPunct="1"/>
            <a:endParaRPr lang="zh-CN" altLang="en-US" sz="3600" b="1" smtClean="0">
              <a:solidFill>
                <a:srgbClr val="003366"/>
              </a:solidFill>
            </a:endParaRPr>
          </a:p>
        </p:txBody>
      </p:sp>
      <p:sp>
        <p:nvSpPr>
          <p:cNvPr id="44034" name="Text Box 10"/>
          <p:cNvSpPr txBox="1">
            <a:spLocks noChangeArrowheads="1"/>
          </p:cNvSpPr>
          <p:nvPr/>
        </p:nvSpPr>
        <p:spPr bwMode="auto">
          <a:xfrm>
            <a:off x="3562350" y="914400"/>
            <a:ext cx="3146425" cy="5062538"/>
          </a:xfrm>
          <a:prstGeom prst="rect">
            <a:avLst/>
          </a:prstGeom>
          <a:noFill/>
          <a:ln w="9525">
            <a:noFill/>
            <a:miter lim="800000"/>
          </a:ln>
        </p:spPr>
        <p:txBody>
          <a:bodyPr>
            <a:spAutoFit/>
          </a:bodyPr>
          <a:lstStyle/>
          <a:p>
            <a:pPr>
              <a:lnSpc>
                <a:spcPct val="80000"/>
              </a:lnSpc>
              <a:spcBef>
                <a:spcPct val="0"/>
              </a:spcBef>
            </a:pPr>
            <a:endParaRPr lang="zh-CN" altLang="en-US" sz="1600"/>
          </a:p>
          <a:p>
            <a:pPr>
              <a:spcBef>
                <a:spcPct val="0"/>
              </a:spcBef>
            </a:pPr>
            <a:r>
              <a:rPr lang="en-US" altLang="zh-CN" sz="1600"/>
              <a:t>RS232 interface IC</a:t>
            </a:r>
            <a:endParaRPr lang="en-US" altLang="zh-CN" sz="1600"/>
          </a:p>
          <a:p>
            <a:pPr>
              <a:lnSpc>
                <a:spcPct val="80000"/>
              </a:lnSpc>
              <a:spcBef>
                <a:spcPct val="0"/>
              </a:spcBef>
            </a:pPr>
            <a:r>
              <a:rPr lang="en-US" altLang="zh-CN" sz="1600" b="0">
                <a:solidFill>
                  <a:srgbClr val="993300"/>
                </a:solidFill>
              </a:rPr>
              <a:t>HM232</a:t>
            </a:r>
            <a:endParaRPr lang="en-US" altLang="zh-CN" sz="1600" b="0">
              <a:solidFill>
                <a:srgbClr val="993300"/>
              </a:solidFill>
            </a:endParaRPr>
          </a:p>
          <a:p>
            <a:pPr>
              <a:lnSpc>
                <a:spcPct val="80000"/>
              </a:lnSpc>
              <a:spcBef>
                <a:spcPct val="0"/>
              </a:spcBef>
            </a:pPr>
            <a:r>
              <a:rPr lang="en-US" altLang="zh-CN" sz="1600" b="0">
                <a:solidFill>
                  <a:srgbClr val="993300"/>
                </a:solidFill>
              </a:rPr>
              <a:t>HM3232</a:t>
            </a:r>
            <a:endParaRPr lang="en-US" altLang="zh-CN" sz="1600" b="0">
              <a:solidFill>
                <a:srgbClr val="993300"/>
              </a:solidFill>
            </a:endParaRPr>
          </a:p>
          <a:p>
            <a:pPr>
              <a:lnSpc>
                <a:spcPct val="80000"/>
              </a:lnSpc>
              <a:spcBef>
                <a:spcPct val="0"/>
              </a:spcBef>
            </a:pPr>
            <a:endParaRPr lang="zh-CN" altLang="en-US" sz="1600"/>
          </a:p>
          <a:p>
            <a:pPr>
              <a:spcBef>
                <a:spcPct val="0"/>
              </a:spcBef>
            </a:pPr>
            <a:r>
              <a:rPr lang="en-US" altLang="zh-CN" sz="1600"/>
              <a:t>DC-DC buck LED diver IC</a:t>
            </a:r>
            <a:endParaRPr lang="en-US" altLang="zh-CN" sz="1600"/>
          </a:p>
          <a:p>
            <a:pPr>
              <a:lnSpc>
                <a:spcPct val="80000"/>
              </a:lnSpc>
              <a:spcBef>
                <a:spcPct val="0"/>
              </a:spcBef>
            </a:pPr>
            <a:r>
              <a:rPr lang="en-US" altLang="zh-CN" sz="1600" b="0">
                <a:solidFill>
                  <a:srgbClr val="993300"/>
                </a:solidFill>
              </a:rPr>
              <a:t>PT4115</a:t>
            </a:r>
            <a:endParaRPr lang="en-US" altLang="zh-CN" sz="1600" b="0">
              <a:solidFill>
                <a:srgbClr val="993300"/>
              </a:solidFill>
            </a:endParaRPr>
          </a:p>
          <a:p>
            <a:pPr>
              <a:lnSpc>
                <a:spcPct val="80000"/>
              </a:lnSpc>
              <a:spcBef>
                <a:spcPct val="0"/>
              </a:spcBef>
            </a:pPr>
            <a:r>
              <a:rPr lang="en-US" altLang="zh-CN" sz="1600" b="0">
                <a:solidFill>
                  <a:srgbClr val="993300"/>
                </a:solidFill>
              </a:rPr>
              <a:t>HM4115ES</a:t>
            </a:r>
            <a:endParaRPr lang="en-US" altLang="zh-CN" sz="1600" b="0">
              <a:solidFill>
                <a:srgbClr val="993300"/>
              </a:solidFill>
            </a:endParaRPr>
          </a:p>
          <a:p>
            <a:pPr>
              <a:lnSpc>
                <a:spcPct val="80000"/>
              </a:lnSpc>
              <a:spcBef>
                <a:spcPct val="0"/>
              </a:spcBef>
            </a:pPr>
            <a:r>
              <a:rPr lang="en-US" altLang="zh-CN" sz="1600" b="0">
                <a:solidFill>
                  <a:srgbClr val="993300"/>
                </a:solidFill>
              </a:rPr>
              <a:t>HM4115MR</a:t>
            </a:r>
            <a:endParaRPr lang="en-US" altLang="zh-CN" sz="1600" b="0">
              <a:solidFill>
                <a:srgbClr val="993300"/>
              </a:solidFill>
            </a:endParaRPr>
          </a:p>
          <a:p>
            <a:pPr>
              <a:lnSpc>
                <a:spcPct val="80000"/>
              </a:lnSpc>
              <a:spcBef>
                <a:spcPct val="0"/>
              </a:spcBef>
            </a:pPr>
            <a:r>
              <a:rPr lang="en-US" altLang="zh-CN" sz="1600" b="0">
                <a:solidFill>
                  <a:srgbClr val="993300"/>
                </a:solidFill>
              </a:rPr>
              <a:t>HM2675HV</a:t>
            </a:r>
            <a:endParaRPr lang="en-US" altLang="zh-CN" sz="1600" b="0">
              <a:solidFill>
                <a:srgbClr val="993300"/>
              </a:solidFill>
            </a:endParaRPr>
          </a:p>
          <a:p>
            <a:pPr>
              <a:lnSpc>
                <a:spcPct val="80000"/>
              </a:lnSpc>
              <a:spcBef>
                <a:spcPct val="0"/>
              </a:spcBef>
            </a:pPr>
            <a:r>
              <a:rPr lang="en-US" altLang="zh-CN" sz="1600" b="0">
                <a:solidFill>
                  <a:srgbClr val="993300"/>
                </a:solidFill>
              </a:rPr>
              <a:t>HM2675HVS/HVT</a:t>
            </a:r>
            <a:endParaRPr lang="en-US" altLang="zh-CN" sz="1600" b="0">
              <a:solidFill>
                <a:srgbClr val="993300"/>
              </a:solidFill>
            </a:endParaRPr>
          </a:p>
          <a:p>
            <a:pPr>
              <a:lnSpc>
                <a:spcPct val="80000"/>
              </a:lnSpc>
              <a:spcBef>
                <a:spcPct val="0"/>
              </a:spcBef>
            </a:pPr>
            <a:endParaRPr lang="en-US" altLang="zh-CN" sz="1600">
              <a:solidFill>
                <a:srgbClr val="993300"/>
              </a:solidFill>
            </a:endParaRPr>
          </a:p>
          <a:p>
            <a:pPr>
              <a:spcBef>
                <a:spcPct val="0"/>
              </a:spcBef>
            </a:pPr>
            <a:r>
              <a:rPr lang="en-US" altLang="zh-CN" sz="1600"/>
              <a:t>LED lamp&amp;bulblamp driver C</a:t>
            </a:r>
            <a:endParaRPr lang="en-US" altLang="zh-CN" sz="1600"/>
          </a:p>
          <a:p>
            <a:pPr>
              <a:lnSpc>
                <a:spcPct val="80000"/>
              </a:lnSpc>
              <a:spcBef>
                <a:spcPct val="0"/>
              </a:spcBef>
            </a:pPr>
            <a:r>
              <a:rPr lang="en-US" altLang="zh-CN" sz="1600" b="0">
                <a:solidFill>
                  <a:srgbClr val="993300"/>
                </a:solidFill>
              </a:rPr>
              <a:t>HM9910</a:t>
            </a:r>
            <a:endParaRPr lang="en-US" altLang="zh-CN" sz="1600" b="0">
              <a:solidFill>
                <a:srgbClr val="993300"/>
              </a:solidFill>
            </a:endParaRPr>
          </a:p>
          <a:p>
            <a:pPr>
              <a:lnSpc>
                <a:spcPct val="80000"/>
              </a:lnSpc>
              <a:spcBef>
                <a:spcPct val="0"/>
              </a:spcBef>
            </a:pPr>
            <a:r>
              <a:rPr lang="en-US" altLang="zh-CN" sz="1600" b="0">
                <a:solidFill>
                  <a:srgbClr val="993300"/>
                </a:solidFill>
              </a:rPr>
              <a:t>HM9921</a:t>
            </a:r>
            <a:endParaRPr lang="en-US" altLang="zh-CN" sz="1600" b="0">
              <a:solidFill>
                <a:srgbClr val="993300"/>
              </a:solidFill>
            </a:endParaRPr>
          </a:p>
          <a:p>
            <a:pPr>
              <a:lnSpc>
                <a:spcPct val="80000"/>
              </a:lnSpc>
              <a:spcBef>
                <a:spcPct val="0"/>
              </a:spcBef>
            </a:pPr>
            <a:r>
              <a:rPr lang="en-US" altLang="zh-CN" sz="1600" b="0">
                <a:solidFill>
                  <a:srgbClr val="993300"/>
                </a:solidFill>
              </a:rPr>
              <a:t>HM9922</a:t>
            </a:r>
            <a:endParaRPr lang="en-US" altLang="zh-CN" sz="1600" b="0">
              <a:solidFill>
                <a:srgbClr val="993300"/>
              </a:solidFill>
            </a:endParaRPr>
          </a:p>
          <a:p>
            <a:pPr>
              <a:lnSpc>
                <a:spcPct val="80000"/>
              </a:lnSpc>
              <a:spcBef>
                <a:spcPct val="0"/>
              </a:spcBef>
            </a:pPr>
            <a:r>
              <a:rPr lang="en-US" altLang="zh-CN" sz="1600" b="0">
                <a:solidFill>
                  <a:srgbClr val="993300"/>
                </a:solidFill>
              </a:rPr>
              <a:t>HM9923</a:t>
            </a:r>
            <a:endParaRPr lang="en-US" altLang="zh-CN" sz="1600" b="0">
              <a:solidFill>
                <a:srgbClr val="993300"/>
              </a:solidFill>
            </a:endParaRPr>
          </a:p>
          <a:p>
            <a:pPr>
              <a:lnSpc>
                <a:spcPct val="80000"/>
              </a:lnSpc>
              <a:spcBef>
                <a:spcPct val="0"/>
              </a:spcBef>
            </a:pPr>
            <a:endParaRPr lang="zh-CN" altLang="en-US" sz="1600"/>
          </a:p>
          <a:p>
            <a:pPr>
              <a:spcBef>
                <a:spcPct val="0"/>
              </a:spcBef>
            </a:pPr>
            <a:r>
              <a:rPr lang="en-US" altLang="zh-CN" sz="1600"/>
              <a:t>Non-isolate buck IC(Appliance </a:t>
            </a:r>
            <a:endParaRPr lang="en-US" altLang="zh-CN" sz="1600"/>
          </a:p>
          <a:p>
            <a:pPr>
              <a:spcBef>
                <a:spcPct val="0"/>
              </a:spcBef>
            </a:pPr>
            <a:r>
              <a:rPr lang="en-US" altLang="zh-CN" sz="1600"/>
              <a:t>power IC)</a:t>
            </a:r>
            <a:endParaRPr lang="en-US" altLang="zh-CN" sz="1600"/>
          </a:p>
          <a:p>
            <a:pPr>
              <a:lnSpc>
                <a:spcPct val="80000"/>
              </a:lnSpc>
              <a:spcBef>
                <a:spcPct val="0"/>
              </a:spcBef>
            </a:pPr>
            <a:r>
              <a:rPr lang="en-US" altLang="zh-CN" sz="1600" b="0">
                <a:solidFill>
                  <a:srgbClr val="993300"/>
                </a:solidFill>
              </a:rPr>
              <a:t>HM2740</a:t>
            </a:r>
            <a:endParaRPr lang="en-US" altLang="zh-CN" sz="1600" b="0">
              <a:solidFill>
                <a:srgbClr val="993300"/>
              </a:solidFill>
            </a:endParaRPr>
          </a:p>
          <a:p>
            <a:pPr>
              <a:lnSpc>
                <a:spcPct val="80000"/>
              </a:lnSpc>
              <a:spcBef>
                <a:spcPct val="0"/>
              </a:spcBef>
            </a:pPr>
            <a:r>
              <a:rPr lang="en-US" altLang="zh-CN" sz="1600" b="0">
                <a:solidFill>
                  <a:srgbClr val="993300"/>
                </a:solidFill>
              </a:rPr>
              <a:t>HM2741</a:t>
            </a:r>
            <a:endParaRPr lang="en-US" altLang="zh-CN" sz="1600" b="0">
              <a:solidFill>
                <a:srgbClr val="993300"/>
              </a:solidFill>
            </a:endParaRPr>
          </a:p>
          <a:p>
            <a:pPr>
              <a:lnSpc>
                <a:spcPct val="80000"/>
              </a:lnSpc>
              <a:spcBef>
                <a:spcPct val="0"/>
              </a:spcBef>
            </a:pPr>
            <a:endParaRPr lang="en-US" altLang="zh-CN" sz="1600">
              <a:solidFill>
                <a:srgbClr val="993300"/>
              </a:solidFill>
            </a:endParaRPr>
          </a:p>
          <a:p>
            <a:pPr>
              <a:lnSpc>
                <a:spcPct val="80000"/>
              </a:lnSpc>
              <a:spcBef>
                <a:spcPct val="0"/>
              </a:spcBef>
            </a:pPr>
            <a:endParaRPr lang="zh-CN" altLang="en-US" sz="1600">
              <a:solidFill>
                <a:srgbClr val="993300"/>
              </a:solidFill>
            </a:endParaRPr>
          </a:p>
        </p:txBody>
      </p:sp>
      <p:sp>
        <p:nvSpPr>
          <p:cNvPr id="44035" name="Text Box 16"/>
          <p:cNvSpPr txBox="1">
            <a:spLocks noChangeArrowheads="1"/>
          </p:cNvSpPr>
          <p:nvPr/>
        </p:nvSpPr>
        <p:spPr bwMode="auto">
          <a:xfrm>
            <a:off x="3616325" y="4154488"/>
            <a:ext cx="184150" cy="366712"/>
          </a:xfrm>
          <a:prstGeom prst="rect">
            <a:avLst/>
          </a:prstGeom>
          <a:noFill/>
          <a:ln w="9525">
            <a:noFill/>
            <a:miter lim="800000"/>
          </a:ln>
        </p:spPr>
        <p:txBody>
          <a:bodyPr wrap="none">
            <a:spAutoFit/>
          </a:bodyPr>
          <a:lstStyle/>
          <a:p>
            <a:pPr>
              <a:spcBef>
                <a:spcPct val="0"/>
              </a:spcBef>
            </a:pPr>
            <a:endParaRPr lang="zh-CN" altLang="en-US" sz="1800" b="0">
              <a:solidFill>
                <a:schemeClr val="tx1"/>
              </a:solidFill>
            </a:endParaRPr>
          </a:p>
        </p:txBody>
      </p:sp>
      <p:sp>
        <p:nvSpPr>
          <p:cNvPr id="44036" name="Text Box 24"/>
          <p:cNvSpPr txBox="1">
            <a:spLocks noChangeArrowheads="1"/>
          </p:cNvSpPr>
          <p:nvPr/>
        </p:nvSpPr>
        <p:spPr bwMode="auto">
          <a:xfrm>
            <a:off x="7162800" y="1125538"/>
            <a:ext cx="1643063" cy="4522787"/>
          </a:xfrm>
          <a:prstGeom prst="rect">
            <a:avLst/>
          </a:prstGeom>
          <a:noFill/>
          <a:ln w="9525">
            <a:noFill/>
            <a:miter lim="800000"/>
          </a:ln>
        </p:spPr>
        <p:txBody>
          <a:bodyPr>
            <a:spAutoFit/>
          </a:bodyPr>
          <a:lstStyle/>
          <a:p>
            <a:pPr>
              <a:spcBef>
                <a:spcPct val="0"/>
              </a:spcBef>
            </a:pPr>
            <a:r>
              <a:rPr lang="en-US" altLang="zh-CN" sz="1600"/>
              <a:t>Op Amps IC</a:t>
            </a:r>
            <a:endParaRPr lang="en-US" altLang="zh-CN" sz="1600"/>
          </a:p>
          <a:p>
            <a:pPr>
              <a:spcBef>
                <a:spcPct val="0"/>
              </a:spcBef>
            </a:pPr>
            <a:r>
              <a:rPr lang="en-US" altLang="zh-CN" sz="1600" b="0">
                <a:solidFill>
                  <a:srgbClr val="993300"/>
                </a:solidFill>
              </a:rPr>
              <a:t>LM321</a:t>
            </a:r>
            <a:endParaRPr lang="en-US" altLang="zh-CN" sz="1600" b="0">
              <a:solidFill>
                <a:srgbClr val="993300"/>
              </a:solidFill>
            </a:endParaRPr>
          </a:p>
          <a:p>
            <a:pPr>
              <a:spcBef>
                <a:spcPct val="0"/>
              </a:spcBef>
            </a:pPr>
            <a:r>
              <a:rPr lang="en-US" altLang="zh-CN" sz="1600" b="0">
                <a:solidFill>
                  <a:srgbClr val="993300"/>
                </a:solidFill>
              </a:rPr>
              <a:t>LM258</a:t>
            </a:r>
            <a:endParaRPr lang="en-US" altLang="zh-CN" sz="1600" b="0">
              <a:solidFill>
                <a:srgbClr val="993300"/>
              </a:solidFill>
            </a:endParaRPr>
          </a:p>
          <a:p>
            <a:pPr>
              <a:spcBef>
                <a:spcPct val="0"/>
              </a:spcBef>
            </a:pPr>
            <a:r>
              <a:rPr lang="en-US" altLang="zh-CN" sz="1600" b="0">
                <a:solidFill>
                  <a:srgbClr val="993300"/>
                </a:solidFill>
              </a:rPr>
              <a:t>LM358</a:t>
            </a:r>
            <a:endParaRPr lang="en-US" altLang="zh-CN" sz="1600" b="0">
              <a:solidFill>
                <a:srgbClr val="993300"/>
              </a:solidFill>
            </a:endParaRPr>
          </a:p>
          <a:p>
            <a:pPr>
              <a:spcBef>
                <a:spcPct val="0"/>
              </a:spcBef>
            </a:pPr>
            <a:r>
              <a:rPr lang="en-US" altLang="zh-CN" sz="1600" b="0">
                <a:solidFill>
                  <a:srgbClr val="993300"/>
                </a:solidFill>
              </a:rPr>
              <a:t>JRC4558</a:t>
            </a:r>
            <a:endParaRPr lang="en-US" altLang="zh-CN" sz="1600" b="0">
              <a:solidFill>
                <a:srgbClr val="993300"/>
              </a:solidFill>
            </a:endParaRPr>
          </a:p>
          <a:p>
            <a:pPr>
              <a:spcBef>
                <a:spcPct val="0"/>
              </a:spcBef>
            </a:pPr>
            <a:r>
              <a:rPr lang="en-US" altLang="zh-CN" sz="1600" b="0">
                <a:solidFill>
                  <a:srgbClr val="993300"/>
                </a:solidFill>
              </a:rPr>
              <a:t>JRC4580</a:t>
            </a:r>
            <a:endParaRPr lang="en-US" altLang="zh-CN" sz="1600" b="0">
              <a:solidFill>
                <a:srgbClr val="993300"/>
              </a:solidFill>
            </a:endParaRPr>
          </a:p>
          <a:p>
            <a:pPr>
              <a:spcBef>
                <a:spcPct val="0"/>
              </a:spcBef>
            </a:pPr>
            <a:r>
              <a:rPr lang="en-US" altLang="zh-CN" sz="1600" b="0">
                <a:solidFill>
                  <a:srgbClr val="993300"/>
                </a:solidFill>
              </a:rPr>
              <a:t>JRC4560</a:t>
            </a:r>
            <a:endParaRPr lang="en-US" altLang="zh-CN" sz="1600" b="0">
              <a:solidFill>
                <a:srgbClr val="993300"/>
              </a:solidFill>
            </a:endParaRPr>
          </a:p>
          <a:p>
            <a:pPr>
              <a:spcBef>
                <a:spcPct val="0"/>
              </a:spcBef>
            </a:pPr>
            <a:r>
              <a:rPr lang="en-US" altLang="zh-CN" sz="1600" b="0">
                <a:solidFill>
                  <a:srgbClr val="993300"/>
                </a:solidFill>
              </a:rPr>
              <a:t>LM324</a:t>
            </a:r>
            <a:endParaRPr lang="en-US" altLang="zh-CN" sz="1600" b="0">
              <a:solidFill>
                <a:srgbClr val="993300"/>
              </a:solidFill>
            </a:endParaRPr>
          </a:p>
          <a:p>
            <a:pPr>
              <a:spcBef>
                <a:spcPct val="0"/>
              </a:spcBef>
            </a:pPr>
            <a:r>
              <a:rPr lang="en-US" altLang="zh-CN" sz="1600" b="0">
                <a:solidFill>
                  <a:srgbClr val="993300"/>
                </a:solidFill>
              </a:rPr>
              <a:t>LMV321</a:t>
            </a:r>
            <a:endParaRPr lang="en-US" altLang="zh-CN" sz="1600" b="0">
              <a:solidFill>
                <a:srgbClr val="993300"/>
              </a:solidFill>
            </a:endParaRPr>
          </a:p>
          <a:p>
            <a:pPr>
              <a:spcBef>
                <a:spcPct val="0"/>
              </a:spcBef>
            </a:pPr>
            <a:r>
              <a:rPr lang="en-US" altLang="zh-CN" sz="1600" b="0">
                <a:solidFill>
                  <a:srgbClr val="993300"/>
                </a:solidFill>
              </a:rPr>
              <a:t>HM8541</a:t>
            </a:r>
            <a:endParaRPr lang="en-US" altLang="zh-CN" sz="1600" b="0">
              <a:solidFill>
                <a:srgbClr val="993300"/>
              </a:solidFill>
            </a:endParaRPr>
          </a:p>
          <a:p>
            <a:pPr>
              <a:spcBef>
                <a:spcPct val="0"/>
              </a:spcBef>
            </a:pPr>
            <a:r>
              <a:rPr lang="en-US" altLang="zh-CN" sz="1600" b="0">
                <a:solidFill>
                  <a:srgbClr val="993300"/>
                </a:solidFill>
              </a:rPr>
              <a:t>LMV358</a:t>
            </a:r>
            <a:endParaRPr lang="en-US" altLang="zh-CN" sz="1600" b="0">
              <a:solidFill>
                <a:srgbClr val="993300"/>
              </a:solidFill>
            </a:endParaRPr>
          </a:p>
          <a:p>
            <a:pPr>
              <a:spcBef>
                <a:spcPct val="0"/>
              </a:spcBef>
            </a:pPr>
            <a:r>
              <a:rPr lang="en-US" altLang="zh-CN" sz="1600" b="0">
                <a:solidFill>
                  <a:srgbClr val="993300"/>
                </a:solidFill>
              </a:rPr>
              <a:t>LMV324</a:t>
            </a:r>
            <a:endParaRPr lang="en-US" altLang="zh-CN" sz="1600" b="0">
              <a:solidFill>
                <a:srgbClr val="993300"/>
              </a:solidFill>
            </a:endParaRPr>
          </a:p>
          <a:p>
            <a:pPr>
              <a:spcBef>
                <a:spcPct val="0"/>
              </a:spcBef>
            </a:pPr>
            <a:endParaRPr lang="en-US" altLang="zh-CN" sz="1600" b="0">
              <a:solidFill>
                <a:srgbClr val="993300"/>
              </a:solidFill>
            </a:endParaRPr>
          </a:p>
          <a:p>
            <a:pPr>
              <a:spcBef>
                <a:spcPct val="0"/>
              </a:spcBef>
            </a:pPr>
            <a:r>
              <a:rPr lang="en-US" altLang="zh-CN" sz="1600"/>
              <a:t>Comparator IC</a:t>
            </a:r>
            <a:endParaRPr lang="en-US" altLang="zh-CN" sz="1600"/>
          </a:p>
          <a:p>
            <a:pPr>
              <a:spcBef>
                <a:spcPct val="0"/>
              </a:spcBef>
            </a:pPr>
            <a:r>
              <a:rPr lang="en-US" altLang="zh-CN" sz="1600" b="0">
                <a:solidFill>
                  <a:srgbClr val="993300"/>
                </a:solidFill>
              </a:rPr>
              <a:t>LM393</a:t>
            </a:r>
            <a:endParaRPr lang="en-US" altLang="zh-CN" sz="1600" b="0">
              <a:solidFill>
                <a:srgbClr val="993300"/>
              </a:solidFill>
            </a:endParaRPr>
          </a:p>
          <a:p>
            <a:pPr>
              <a:spcBef>
                <a:spcPct val="0"/>
              </a:spcBef>
            </a:pPr>
            <a:r>
              <a:rPr lang="en-US" altLang="zh-CN" sz="1600" b="0">
                <a:solidFill>
                  <a:srgbClr val="993300"/>
                </a:solidFill>
              </a:rPr>
              <a:t>LM339</a:t>
            </a:r>
            <a:endParaRPr lang="en-US" altLang="zh-CN" sz="1600" b="0">
              <a:solidFill>
                <a:srgbClr val="993300"/>
              </a:solidFill>
            </a:endParaRPr>
          </a:p>
          <a:p>
            <a:pPr>
              <a:spcBef>
                <a:spcPct val="0"/>
              </a:spcBef>
            </a:pPr>
            <a:r>
              <a:rPr lang="en-US" altLang="zh-CN" sz="1600" b="0">
                <a:solidFill>
                  <a:srgbClr val="993300"/>
                </a:solidFill>
              </a:rPr>
              <a:t>LMV331</a:t>
            </a:r>
            <a:endParaRPr lang="en-US" altLang="zh-CN" sz="1600" b="0">
              <a:solidFill>
                <a:srgbClr val="993300"/>
              </a:solidFill>
            </a:endParaRPr>
          </a:p>
          <a:p>
            <a:pPr>
              <a:spcBef>
                <a:spcPct val="0"/>
              </a:spcBef>
            </a:pPr>
            <a:r>
              <a:rPr lang="en-US" altLang="zh-CN" sz="1600" b="0">
                <a:solidFill>
                  <a:srgbClr val="993300"/>
                </a:solidFill>
              </a:rPr>
              <a:t>LMV393</a:t>
            </a:r>
            <a:endParaRPr lang="en-US" altLang="zh-CN" sz="1600" b="0">
              <a:solidFill>
                <a:srgbClr val="993300"/>
              </a:solidFill>
            </a:endParaRPr>
          </a:p>
        </p:txBody>
      </p:sp>
      <p:sp>
        <p:nvSpPr>
          <p:cNvPr id="44037" name="Text Box 47"/>
          <p:cNvSpPr txBox="1">
            <a:spLocks noChangeArrowheads="1"/>
          </p:cNvSpPr>
          <p:nvPr/>
        </p:nvSpPr>
        <p:spPr bwMode="auto">
          <a:xfrm>
            <a:off x="538163" y="1147763"/>
            <a:ext cx="2881312" cy="5581650"/>
          </a:xfrm>
          <a:prstGeom prst="rect">
            <a:avLst/>
          </a:prstGeom>
          <a:noFill/>
          <a:ln w="9525">
            <a:noFill/>
            <a:miter lim="800000"/>
          </a:ln>
        </p:spPr>
        <p:txBody>
          <a:bodyPr>
            <a:spAutoFit/>
          </a:bodyPr>
          <a:lstStyle/>
          <a:p>
            <a:pPr>
              <a:spcBef>
                <a:spcPct val="0"/>
              </a:spcBef>
            </a:pPr>
            <a:r>
              <a:rPr lang="en-US" altLang="zh-CN" sz="1600"/>
              <a:t>DC-DC Syn-boost </a:t>
            </a:r>
            <a:endParaRPr lang="en-US" altLang="zh-CN" sz="1600"/>
          </a:p>
          <a:p>
            <a:pPr>
              <a:spcBef>
                <a:spcPct val="0"/>
              </a:spcBef>
            </a:pPr>
            <a:r>
              <a:rPr lang="en-US" altLang="zh-CN" sz="1600"/>
              <a:t>converter IC</a:t>
            </a:r>
            <a:endParaRPr lang="en-US" altLang="zh-CN" sz="1600"/>
          </a:p>
          <a:p>
            <a:pPr>
              <a:spcBef>
                <a:spcPct val="0"/>
              </a:spcBef>
            </a:pPr>
            <a:r>
              <a:rPr lang="en-US" altLang="zh-CN" sz="1600" b="0">
                <a:solidFill>
                  <a:srgbClr val="993300"/>
                </a:solidFill>
              </a:rPr>
              <a:t>HM6382</a:t>
            </a:r>
            <a:endParaRPr lang="en-US" altLang="zh-CN" sz="1600" b="0">
              <a:solidFill>
                <a:srgbClr val="993300"/>
              </a:solidFill>
            </a:endParaRPr>
          </a:p>
          <a:p>
            <a:pPr>
              <a:spcBef>
                <a:spcPct val="0"/>
              </a:spcBef>
            </a:pPr>
            <a:endParaRPr lang="en-US" altLang="zh-CN" sz="1600"/>
          </a:p>
          <a:p>
            <a:pPr>
              <a:spcBef>
                <a:spcPct val="0"/>
              </a:spcBef>
            </a:pPr>
            <a:r>
              <a:rPr lang="en-US" altLang="zh-CN" sz="1600"/>
              <a:t>DC-DC boost converter IC</a:t>
            </a:r>
            <a:endParaRPr lang="en-US" altLang="zh-CN" sz="1600"/>
          </a:p>
          <a:p>
            <a:pPr>
              <a:spcBef>
                <a:spcPct val="0"/>
              </a:spcBef>
            </a:pPr>
            <a:r>
              <a:rPr lang="en-US" altLang="zh-CN" sz="1600" b="0">
                <a:solidFill>
                  <a:srgbClr val="993300"/>
                </a:solidFill>
              </a:rPr>
              <a:t>HM1558</a:t>
            </a:r>
            <a:endParaRPr lang="en-US" altLang="zh-CN" sz="1600" b="0">
              <a:solidFill>
                <a:srgbClr val="993300"/>
              </a:solidFill>
            </a:endParaRPr>
          </a:p>
          <a:p>
            <a:pPr>
              <a:spcBef>
                <a:spcPct val="0"/>
              </a:spcBef>
            </a:pPr>
            <a:endParaRPr lang="zh-CN" altLang="en-US" sz="1600"/>
          </a:p>
          <a:p>
            <a:pPr>
              <a:spcBef>
                <a:spcPct val="0"/>
              </a:spcBef>
            </a:pPr>
            <a:r>
              <a:rPr lang="en-US" altLang="zh-CN" sz="1600"/>
              <a:t>DC-DCcharge pump IC</a:t>
            </a:r>
            <a:endParaRPr lang="en-US" altLang="zh-CN" sz="1600"/>
          </a:p>
          <a:p>
            <a:pPr>
              <a:lnSpc>
                <a:spcPts val="2400"/>
              </a:lnSpc>
              <a:spcBef>
                <a:spcPct val="0"/>
              </a:spcBef>
            </a:pPr>
            <a:r>
              <a:rPr lang="en-US" altLang="zh-CN" sz="1600" b="0">
                <a:solidFill>
                  <a:srgbClr val="993300"/>
                </a:solidFill>
              </a:rPr>
              <a:t>HM7660</a:t>
            </a:r>
            <a:endParaRPr lang="en-US" altLang="zh-CN" sz="1600" b="0">
              <a:solidFill>
                <a:srgbClr val="993300"/>
              </a:solidFill>
            </a:endParaRPr>
          </a:p>
          <a:p>
            <a:pPr>
              <a:lnSpc>
                <a:spcPts val="2400"/>
              </a:lnSpc>
              <a:spcBef>
                <a:spcPct val="0"/>
              </a:spcBef>
            </a:pPr>
            <a:endParaRPr lang="zh-CN" altLang="en-US" sz="1600"/>
          </a:p>
          <a:p>
            <a:pPr>
              <a:spcBef>
                <a:spcPct val="0"/>
              </a:spcBef>
            </a:pPr>
            <a:r>
              <a:rPr lang="en-US" altLang="zh-CN" sz="1600"/>
              <a:t>DC-DC buck converter IC</a:t>
            </a:r>
            <a:endParaRPr lang="en-US" altLang="zh-CN" sz="1600"/>
          </a:p>
          <a:p>
            <a:pPr>
              <a:spcBef>
                <a:spcPct val="0"/>
              </a:spcBef>
            </a:pPr>
            <a:r>
              <a:rPr lang="en-US" altLang="zh-CN" sz="1600" b="0">
                <a:solidFill>
                  <a:srgbClr val="993300"/>
                </a:solidFill>
              </a:rPr>
              <a:t>LM2596</a:t>
            </a:r>
            <a:endParaRPr lang="en-US" altLang="zh-CN" sz="1600" b="0">
              <a:solidFill>
                <a:srgbClr val="993300"/>
              </a:solidFill>
            </a:endParaRPr>
          </a:p>
          <a:p>
            <a:pPr>
              <a:spcBef>
                <a:spcPct val="0"/>
              </a:spcBef>
            </a:pPr>
            <a:r>
              <a:rPr lang="en-US" altLang="zh-CN" sz="1600" b="0">
                <a:solidFill>
                  <a:srgbClr val="993300"/>
                </a:solidFill>
              </a:rPr>
              <a:t>LM2596HV</a:t>
            </a:r>
            <a:endParaRPr lang="en-US" altLang="zh-CN" sz="1600" b="0">
              <a:solidFill>
                <a:srgbClr val="993300"/>
              </a:solidFill>
            </a:endParaRPr>
          </a:p>
          <a:p>
            <a:pPr>
              <a:spcBef>
                <a:spcPct val="0"/>
              </a:spcBef>
            </a:pPr>
            <a:r>
              <a:rPr lang="en-US" altLang="zh-CN" sz="1600" b="0">
                <a:solidFill>
                  <a:srgbClr val="993300"/>
                </a:solidFill>
              </a:rPr>
              <a:t>LM2576HV</a:t>
            </a:r>
            <a:endParaRPr lang="en-US" altLang="zh-CN" sz="1600" b="0">
              <a:solidFill>
                <a:srgbClr val="993300"/>
              </a:solidFill>
            </a:endParaRPr>
          </a:p>
          <a:p>
            <a:pPr>
              <a:spcBef>
                <a:spcPct val="0"/>
              </a:spcBef>
            </a:pPr>
            <a:r>
              <a:rPr lang="en-US" altLang="zh-CN" sz="1600" b="0">
                <a:solidFill>
                  <a:srgbClr val="993300"/>
                </a:solidFill>
              </a:rPr>
              <a:t>HM1509</a:t>
            </a:r>
            <a:endParaRPr lang="en-US" altLang="zh-CN" sz="1600" b="0">
              <a:solidFill>
                <a:srgbClr val="993300"/>
              </a:solidFill>
            </a:endParaRPr>
          </a:p>
          <a:p>
            <a:pPr>
              <a:spcBef>
                <a:spcPct val="0"/>
              </a:spcBef>
            </a:pPr>
            <a:r>
              <a:rPr lang="en-US" altLang="zh-CN" sz="1600" b="0">
                <a:solidFill>
                  <a:srgbClr val="993300"/>
                </a:solidFill>
              </a:rPr>
              <a:t>HM1509E</a:t>
            </a:r>
            <a:endParaRPr lang="en-US" altLang="zh-CN" sz="1600" b="0">
              <a:solidFill>
                <a:srgbClr val="993300"/>
              </a:solidFill>
            </a:endParaRPr>
          </a:p>
          <a:p>
            <a:pPr>
              <a:spcBef>
                <a:spcPct val="0"/>
              </a:spcBef>
            </a:pPr>
            <a:r>
              <a:rPr lang="en-US" altLang="zh-CN" sz="1600" b="0">
                <a:solidFill>
                  <a:srgbClr val="993300"/>
                </a:solidFill>
              </a:rPr>
              <a:t>HM1509HV</a:t>
            </a:r>
            <a:endParaRPr lang="en-US" altLang="zh-CN" sz="1600" b="0">
              <a:solidFill>
                <a:srgbClr val="993300"/>
              </a:solidFill>
            </a:endParaRPr>
          </a:p>
          <a:p>
            <a:pPr>
              <a:spcBef>
                <a:spcPct val="0"/>
              </a:spcBef>
            </a:pPr>
            <a:endParaRPr lang="en-US" altLang="zh-CN" sz="1600">
              <a:solidFill>
                <a:srgbClr val="993300"/>
              </a:solidFill>
            </a:endParaRPr>
          </a:p>
          <a:p>
            <a:pPr>
              <a:spcBef>
                <a:spcPct val="0"/>
              </a:spcBef>
            </a:pPr>
            <a:r>
              <a:rPr lang="en-US" altLang="zh-CN" sz="1600"/>
              <a:t>DC-DC high voltage buck</a:t>
            </a:r>
            <a:endParaRPr lang="en-US" altLang="zh-CN" sz="1600"/>
          </a:p>
          <a:p>
            <a:pPr>
              <a:spcBef>
                <a:spcPct val="0"/>
              </a:spcBef>
            </a:pPr>
            <a:r>
              <a:rPr lang="en-US" altLang="zh-CN" sz="1600"/>
              <a:t>converter IC</a:t>
            </a:r>
            <a:endParaRPr lang="en-US" altLang="zh-CN" sz="1600"/>
          </a:p>
          <a:p>
            <a:pPr>
              <a:lnSpc>
                <a:spcPct val="80000"/>
              </a:lnSpc>
              <a:spcBef>
                <a:spcPct val="0"/>
              </a:spcBef>
            </a:pPr>
            <a:r>
              <a:rPr lang="en-US" altLang="zh-CN" sz="1600" b="0">
                <a:solidFill>
                  <a:srgbClr val="993300"/>
                </a:solidFill>
              </a:rPr>
              <a:t>HM3139</a:t>
            </a:r>
            <a:endParaRPr lang="en-US" altLang="zh-CN" sz="1600" b="0">
              <a:solidFill>
                <a:srgbClr val="993300"/>
              </a:solidFill>
            </a:endParaRPr>
          </a:p>
          <a:p>
            <a:pPr>
              <a:spcBef>
                <a:spcPct val="0"/>
              </a:spcBef>
            </a:pPr>
            <a:endParaRPr lang="zh-CN" altLang="en-US" sz="1600"/>
          </a:p>
        </p:txBody>
      </p:sp>
      <p:sp>
        <p:nvSpPr>
          <p:cNvPr id="44038" name="Rectangle 6"/>
          <p:cNvSpPr>
            <a:spLocks noChangeArrowheads="1"/>
          </p:cNvSpPr>
          <p:nvPr/>
        </p:nvSpPr>
        <p:spPr bwMode="auto">
          <a:xfrm>
            <a:off x="188913" y="693738"/>
            <a:ext cx="4306887" cy="431800"/>
          </a:xfrm>
          <a:prstGeom prst="rect">
            <a:avLst/>
          </a:prstGeom>
          <a:noFill/>
          <a:ln w="9525">
            <a:noFill/>
            <a:miter lim="800000"/>
          </a:ln>
        </p:spPr>
        <p:txBody>
          <a:bodyPr anchor="ctr"/>
          <a:lstStyle/>
          <a:p>
            <a:pPr algn="ctr">
              <a:spcBef>
                <a:spcPct val="0"/>
              </a:spcBef>
            </a:pPr>
            <a:r>
              <a:rPr lang="en-US" altLang="zh-CN" sz="4000">
                <a:solidFill>
                  <a:srgbClr val="808000"/>
                </a:solidFill>
              </a:rPr>
              <a:t>Main products</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Text Box 6"/>
          <p:cNvSpPr txBox="1">
            <a:spLocks noChangeArrowheads="1"/>
          </p:cNvSpPr>
          <p:nvPr/>
        </p:nvSpPr>
        <p:spPr bwMode="auto">
          <a:xfrm>
            <a:off x="6156325" y="1125538"/>
            <a:ext cx="2592388" cy="5208587"/>
          </a:xfrm>
          <a:prstGeom prst="rect">
            <a:avLst/>
          </a:prstGeom>
          <a:noFill/>
          <a:ln w="9525">
            <a:noFill/>
            <a:miter lim="800000"/>
          </a:ln>
        </p:spPr>
        <p:txBody>
          <a:bodyPr>
            <a:spAutoFit/>
          </a:bodyPr>
          <a:lstStyle/>
          <a:p>
            <a:pPr>
              <a:spcBef>
                <a:spcPct val="0"/>
              </a:spcBef>
            </a:pPr>
            <a:r>
              <a:rPr lang="en-US" altLang="zh-CN" sz="1800"/>
              <a:t>General DC DC converter IC</a:t>
            </a:r>
            <a:endParaRPr lang="en-US" altLang="zh-CN" sz="1800"/>
          </a:p>
          <a:p>
            <a:pPr>
              <a:spcBef>
                <a:spcPct val="0"/>
              </a:spcBef>
            </a:pPr>
            <a:r>
              <a:rPr lang="en-US" altLang="zh-CN" sz="1800" b="0">
                <a:solidFill>
                  <a:srgbClr val="993300"/>
                </a:solidFill>
              </a:rPr>
              <a:t>MC34063</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r>
              <a:rPr lang="en-US" altLang="zh-CN" sz="1800"/>
              <a:t>CC and CV controller IC/Op Amps +Voltage reference IC</a:t>
            </a:r>
            <a:endParaRPr lang="en-US" altLang="zh-CN" sz="1800"/>
          </a:p>
          <a:p>
            <a:pPr>
              <a:spcBef>
                <a:spcPct val="0"/>
              </a:spcBef>
            </a:pPr>
            <a:r>
              <a:rPr lang="en-US" altLang="zh-CN" sz="1800" b="0">
                <a:solidFill>
                  <a:srgbClr val="993300"/>
                </a:solidFill>
              </a:rPr>
              <a:t>HM4313</a:t>
            </a:r>
            <a:endParaRPr lang="en-US" altLang="zh-CN" sz="1800" b="0">
              <a:solidFill>
                <a:srgbClr val="993300"/>
              </a:solidFill>
            </a:endParaRPr>
          </a:p>
          <a:p>
            <a:pPr>
              <a:spcBef>
                <a:spcPct val="0"/>
              </a:spcBef>
            </a:pPr>
            <a:r>
              <a:rPr lang="en-US" altLang="zh-CN" sz="1800" b="0">
                <a:solidFill>
                  <a:srgbClr val="993300"/>
                </a:solidFill>
              </a:rPr>
              <a:t>HM4310</a:t>
            </a:r>
            <a:endParaRPr lang="en-US" altLang="zh-CN" sz="1800" b="0">
              <a:solidFill>
                <a:srgbClr val="993300"/>
              </a:solidFill>
            </a:endParaRPr>
          </a:p>
          <a:p>
            <a:pPr>
              <a:spcBef>
                <a:spcPct val="0"/>
              </a:spcBef>
            </a:pPr>
            <a:endParaRPr lang="en-US" altLang="zh-CN" sz="1800" b="0">
              <a:solidFill>
                <a:srgbClr val="993300"/>
              </a:solidFill>
            </a:endParaRPr>
          </a:p>
          <a:p>
            <a:pPr>
              <a:lnSpc>
                <a:spcPct val="90000"/>
              </a:lnSpc>
              <a:spcBef>
                <a:spcPct val="0"/>
              </a:spcBef>
            </a:pPr>
            <a:r>
              <a:rPr lang="en-US" altLang="zh-CN" sz="1800"/>
              <a:t>Voltage reference IC</a:t>
            </a:r>
            <a:br>
              <a:rPr lang="en-US" altLang="zh-CN" sz="1800" b="0">
                <a:solidFill>
                  <a:srgbClr val="993300"/>
                </a:solidFill>
              </a:rPr>
            </a:br>
            <a:r>
              <a:rPr lang="en-US" altLang="zh-CN" sz="1800" b="0">
                <a:solidFill>
                  <a:srgbClr val="993300"/>
                </a:solidFill>
              </a:rPr>
              <a:t>HM431</a:t>
            </a:r>
            <a:endParaRPr lang="en-US" altLang="zh-CN" sz="1800" b="0">
              <a:solidFill>
                <a:srgbClr val="993300"/>
              </a:solidFill>
            </a:endParaRPr>
          </a:p>
          <a:p>
            <a:pPr>
              <a:lnSpc>
                <a:spcPct val="90000"/>
              </a:lnSpc>
              <a:spcBef>
                <a:spcPct val="0"/>
              </a:spcBef>
            </a:pPr>
            <a:r>
              <a:rPr lang="en-US" altLang="zh-CN" sz="1800" b="0">
                <a:solidFill>
                  <a:srgbClr val="993300"/>
                </a:solidFill>
              </a:rPr>
              <a:t>HM432</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r>
              <a:rPr lang="en-US" altLang="zh-CN" sz="1800"/>
              <a:t>Darlington transistor array IC</a:t>
            </a:r>
            <a:endParaRPr lang="en-US" altLang="zh-CN" sz="1800"/>
          </a:p>
          <a:p>
            <a:pPr>
              <a:lnSpc>
                <a:spcPts val="2000"/>
              </a:lnSpc>
              <a:spcBef>
                <a:spcPct val="0"/>
              </a:spcBef>
            </a:pPr>
            <a:r>
              <a:rPr lang="en-US" altLang="zh-CN" sz="1800" b="0">
                <a:solidFill>
                  <a:srgbClr val="993300"/>
                </a:solidFill>
              </a:rPr>
              <a:t>ULN2003A  ULN2004A</a:t>
            </a:r>
            <a:endParaRPr lang="en-US" altLang="zh-CN" sz="1800" b="0">
              <a:solidFill>
                <a:srgbClr val="993300"/>
              </a:solidFill>
            </a:endParaRPr>
          </a:p>
          <a:p>
            <a:pPr>
              <a:lnSpc>
                <a:spcPts val="2000"/>
              </a:lnSpc>
              <a:spcBef>
                <a:spcPct val="0"/>
              </a:spcBef>
            </a:pPr>
            <a:r>
              <a:rPr lang="en-US" altLang="zh-CN" sz="1800" b="0">
                <a:solidFill>
                  <a:srgbClr val="993300"/>
                </a:solidFill>
              </a:rPr>
              <a:t>ULN2803A  ULN2804A</a:t>
            </a:r>
            <a:endParaRPr lang="en-US" altLang="zh-CN" sz="1800" b="0">
              <a:solidFill>
                <a:srgbClr val="993300"/>
              </a:solidFill>
            </a:endParaRPr>
          </a:p>
          <a:p>
            <a:pPr>
              <a:lnSpc>
                <a:spcPts val="2000"/>
              </a:lnSpc>
              <a:spcBef>
                <a:spcPct val="0"/>
              </a:spcBef>
            </a:pPr>
            <a:r>
              <a:rPr lang="en-US" altLang="zh-CN" sz="1800" b="0">
                <a:solidFill>
                  <a:srgbClr val="993300"/>
                </a:solidFill>
              </a:rPr>
              <a:t>HM62783A  HM62784A</a:t>
            </a:r>
            <a:endParaRPr lang="en-US" altLang="zh-CN" sz="1800" b="0">
              <a:solidFill>
                <a:srgbClr val="993300"/>
              </a:solidFill>
            </a:endParaRPr>
          </a:p>
        </p:txBody>
      </p:sp>
      <p:sp>
        <p:nvSpPr>
          <p:cNvPr id="45058" name="Text Box 7"/>
          <p:cNvSpPr txBox="1">
            <a:spLocks noChangeArrowheads="1"/>
          </p:cNvSpPr>
          <p:nvPr/>
        </p:nvSpPr>
        <p:spPr bwMode="auto">
          <a:xfrm>
            <a:off x="3132138" y="1125538"/>
            <a:ext cx="2447925" cy="5434012"/>
          </a:xfrm>
          <a:prstGeom prst="rect">
            <a:avLst/>
          </a:prstGeom>
          <a:noFill/>
          <a:ln w="9525">
            <a:noFill/>
            <a:miter lim="800000"/>
          </a:ln>
        </p:spPr>
        <p:txBody>
          <a:bodyPr>
            <a:spAutoFit/>
          </a:bodyPr>
          <a:lstStyle/>
          <a:p>
            <a:pPr>
              <a:spcBef>
                <a:spcPct val="0"/>
              </a:spcBef>
            </a:pPr>
            <a:r>
              <a:rPr lang="en-US" altLang="zh-CN" sz="1800"/>
              <a:t>DC brush moto driver IC</a:t>
            </a:r>
            <a:endParaRPr lang="en-US" altLang="zh-CN" sz="1800"/>
          </a:p>
          <a:p>
            <a:pPr>
              <a:spcBef>
                <a:spcPct val="0"/>
              </a:spcBef>
            </a:pPr>
            <a:r>
              <a:rPr lang="en-US" altLang="zh-CN" sz="1800" b="0">
                <a:solidFill>
                  <a:srgbClr val="993300"/>
                </a:solidFill>
              </a:rPr>
              <a:t>L9110/E</a:t>
            </a:r>
            <a:endParaRPr lang="en-US" altLang="zh-CN" sz="1800" b="0">
              <a:solidFill>
                <a:srgbClr val="993300"/>
              </a:solidFill>
            </a:endParaRPr>
          </a:p>
          <a:p>
            <a:pPr>
              <a:spcBef>
                <a:spcPct val="0"/>
              </a:spcBef>
            </a:pPr>
            <a:r>
              <a:rPr lang="en-US" altLang="zh-CN" sz="1800" b="0">
                <a:solidFill>
                  <a:srgbClr val="993300"/>
                </a:solidFill>
              </a:rPr>
              <a:t>HM116</a:t>
            </a:r>
            <a:endParaRPr lang="en-US" altLang="zh-CN" sz="1800" b="0">
              <a:solidFill>
                <a:srgbClr val="993300"/>
              </a:solidFill>
            </a:endParaRPr>
          </a:p>
          <a:p>
            <a:pPr>
              <a:spcBef>
                <a:spcPct val="0"/>
              </a:spcBef>
            </a:pPr>
            <a:r>
              <a:rPr lang="en-US" altLang="zh-CN" sz="1800" b="0">
                <a:solidFill>
                  <a:srgbClr val="993300"/>
                </a:solidFill>
              </a:rPr>
              <a:t>HM116A</a:t>
            </a:r>
            <a:endParaRPr lang="en-US" altLang="zh-CN" sz="1800" b="0">
              <a:solidFill>
                <a:srgbClr val="993300"/>
              </a:solidFill>
            </a:endParaRPr>
          </a:p>
          <a:p>
            <a:pPr>
              <a:spcBef>
                <a:spcPct val="0"/>
              </a:spcBef>
            </a:pPr>
            <a:r>
              <a:rPr lang="en-US" altLang="zh-CN" sz="1800" b="0">
                <a:solidFill>
                  <a:srgbClr val="993300"/>
                </a:solidFill>
              </a:rPr>
              <a:t>HM117D</a:t>
            </a:r>
            <a:endParaRPr lang="en-US" altLang="zh-CN" sz="1800" b="0">
              <a:solidFill>
                <a:srgbClr val="993300"/>
              </a:solidFill>
            </a:endParaRPr>
          </a:p>
          <a:p>
            <a:pPr>
              <a:spcBef>
                <a:spcPct val="0"/>
              </a:spcBef>
            </a:pPr>
            <a:r>
              <a:rPr lang="en-US" altLang="zh-CN" sz="1800" b="0">
                <a:solidFill>
                  <a:srgbClr val="993300"/>
                </a:solidFill>
              </a:rPr>
              <a:t>HM118</a:t>
            </a:r>
            <a:endParaRPr lang="en-US" altLang="zh-CN" sz="1800" b="0">
              <a:solidFill>
                <a:srgbClr val="993300"/>
              </a:solidFill>
            </a:endParaRPr>
          </a:p>
          <a:p>
            <a:pPr>
              <a:spcBef>
                <a:spcPct val="0"/>
              </a:spcBef>
            </a:pPr>
            <a:r>
              <a:rPr lang="en-US" altLang="zh-CN" sz="1800" b="0">
                <a:solidFill>
                  <a:srgbClr val="993300"/>
                </a:solidFill>
              </a:rPr>
              <a:t>HM6208</a:t>
            </a:r>
            <a:endParaRPr lang="en-US" altLang="zh-CN" sz="1800" b="0">
              <a:solidFill>
                <a:srgbClr val="993300"/>
              </a:solidFill>
            </a:endParaRPr>
          </a:p>
          <a:p>
            <a:pPr>
              <a:spcBef>
                <a:spcPct val="0"/>
              </a:spcBef>
            </a:pPr>
            <a:endParaRPr lang="en-US" altLang="zh-CN" sz="1800"/>
          </a:p>
          <a:p>
            <a:pPr>
              <a:spcBef>
                <a:spcPct val="0"/>
              </a:spcBef>
            </a:pPr>
            <a:r>
              <a:rPr lang="en-US" altLang="zh-CN" sz="1800"/>
              <a:t>Low consumption hall switch IC</a:t>
            </a:r>
            <a:endParaRPr lang="en-US" altLang="zh-CN" sz="1800"/>
          </a:p>
          <a:p>
            <a:pPr>
              <a:lnSpc>
                <a:spcPct val="90000"/>
              </a:lnSpc>
              <a:spcBef>
                <a:spcPct val="0"/>
              </a:spcBef>
            </a:pPr>
            <a:r>
              <a:rPr lang="en-US" altLang="zh-CN" sz="1800" b="0">
                <a:solidFill>
                  <a:srgbClr val="993300"/>
                </a:solidFill>
              </a:rPr>
              <a:t>HM462</a:t>
            </a:r>
            <a:endParaRPr lang="en-US" altLang="zh-CN" sz="1800" b="0">
              <a:solidFill>
                <a:srgbClr val="993300"/>
              </a:solidFill>
            </a:endParaRPr>
          </a:p>
          <a:p>
            <a:pPr>
              <a:lnSpc>
                <a:spcPct val="90000"/>
              </a:lnSpc>
              <a:spcBef>
                <a:spcPct val="0"/>
              </a:spcBef>
            </a:pPr>
            <a:r>
              <a:rPr lang="en-US" altLang="zh-CN" sz="1800" b="0">
                <a:solidFill>
                  <a:srgbClr val="993300"/>
                </a:solidFill>
              </a:rPr>
              <a:t>HM465</a:t>
            </a:r>
            <a:endParaRPr lang="en-US" altLang="zh-CN" sz="1800" b="0">
              <a:solidFill>
                <a:srgbClr val="993300"/>
              </a:solidFill>
            </a:endParaRPr>
          </a:p>
          <a:p>
            <a:pPr>
              <a:lnSpc>
                <a:spcPct val="90000"/>
              </a:lnSpc>
              <a:spcBef>
                <a:spcPct val="0"/>
              </a:spcBef>
            </a:pPr>
            <a:endParaRPr lang="en-US" altLang="zh-CN" sz="1800" b="0">
              <a:solidFill>
                <a:srgbClr val="993300"/>
              </a:solidFill>
            </a:endParaRPr>
          </a:p>
          <a:p>
            <a:pPr>
              <a:spcBef>
                <a:spcPct val="0"/>
              </a:spcBef>
            </a:pPr>
            <a:r>
              <a:rPr lang="en-US" altLang="zh-CN" sz="1800"/>
              <a:t>3-terminal positive voltage regulator IC</a:t>
            </a:r>
            <a:endParaRPr lang="en-US" altLang="zh-CN" sz="1800"/>
          </a:p>
          <a:p>
            <a:pPr>
              <a:lnSpc>
                <a:spcPct val="90000"/>
              </a:lnSpc>
              <a:spcBef>
                <a:spcPct val="0"/>
              </a:spcBef>
            </a:pPr>
            <a:r>
              <a:rPr lang="en-US" altLang="zh-CN" sz="1800" b="0">
                <a:solidFill>
                  <a:srgbClr val="993300"/>
                </a:solidFill>
              </a:rPr>
              <a:t>HM78L05</a:t>
            </a:r>
            <a:endParaRPr lang="en-US" altLang="zh-CN" sz="1800" b="0">
              <a:solidFill>
                <a:srgbClr val="993300"/>
              </a:solidFill>
            </a:endParaRPr>
          </a:p>
          <a:p>
            <a:pPr>
              <a:lnSpc>
                <a:spcPct val="90000"/>
              </a:lnSpc>
              <a:spcBef>
                <a:spcPct val="0"/>
              </a:spcBef>
            </a:pPr>
            <a:r>
              <a:rPr lang="en-US" altLang="zh-CN" sz="1800" b="0">
                <a:solidFill>
                  <a:srgbClr val="993300"/>
                </a:solidFill>
              </a:rPr>
              <a:t>HM78M05</a:t>
            </a:r>
            <a:endParaRPr lang="en-US" altLang="zh-CN" sz="1800" b="0">
              <a:solidFill>
                <a:srgbClr val="993300"/>
              </a:solidFill>
            </a:endParaRPr>
          </a:p>
          <a:p>
            <a:pPr>
              <a:lnSpc>
                <a:spcPct val="90000"/>
              </a:lnSpc>
              <a:spcBef>
                <a:spcPct val="0"/>
              </a:spcBef>
            </a:pPr>
            <a:r>
              <a:rPr lang="en-US" altLang="zh-CN" sz="1800" b="0">
                <a:solidFill>
                  <a:srgbClr val="993300"/>
                </a:solidFill>
              </a:rPr>
              <a:t>HM7805</a:t>
            </a:r>
            <a:endParaRPr lang="en-US" altLang="zh-CN" sz="1800" b="0">
              <a:solidFill>
                <a:srgbClr val="993300"/>
              </a:solidFill>
            </a:endParaRPr>
          </a:p>
          <a:p>
            <a:pPr>
              <a:lnSpc>
                <a:spcPct val="90000"/>
              </a:lnSpc>
              <a:spcBef>
                <a:spcPct val="0"/>
              </a:spcBef>
            </a:pPr>
            <a:r>
              <a:rPr lang="en-US" altLang="zh-CN" sz="1800" b="0">
                <a:solidFill>
                  <a:srgbClr val="993300"/>
                </a:solidFill>
              </a:rPr>
              <a:t>HM317</a:t>
            </a:r>
            <a:endParaRPr lang="en-US" altLang="zh-CN"/>
          </a:p>
        </p:txBody>
      </p:sp>
      <p:sp>
        <p:nvSpPr>
          <p:cNvPr id="45059" name="Rectangle 6"/>
          <p:cNvSpPr>
            <a:spLocks noChangeArrowheads="1"/>
          </p:cNvSpPr>
          <p:nvPr/>
        </p:nvSpPr>
        <p:spPr bwMode="auto">
          <a:xfrm>
            <a:off x="403225" y="622300"/>
            <a:ext cx="3965575" cy="431800"/>
          </a:xfrm>
          <a:prstGeom prst="rect">
            <a:avLst/>
          </a:prstGeom>
          <a:noFill/>
          <a:ln w="9525">
            <a:noFill/>
            <a:miter lim="800000"/>
          </a:ln>
        </p:spPr>
        <p:txBody>
          <a:bodyPr anchor="ctr"/>
          <a:lstStyle/>
          <a:p>
            <a:pPr algn="ctr">
              <a:spcBef>
                <a:spcPct val="0"/>
              </a:spcBef>
            </a:pPr>
            <a:r>
              <a:rPr lang="en-US" altLang="zh-CN" sz="4000">
                <a:solidFill>
                  <a:srgbClr val="808000"/>
                </a:solidFill>
              </a:rPr>
              <a:t>Main products</a:t>
            </a:r>
            <a:r>
              <a:rPr lang="zh-CN" altLang="en-US" sz="4400" b="0">
                <a:solidFill>
                  <a:schemeClr val="tx2"/>
                </a:solidFill>
              </a:rPr>
              <a:t> </a:t>
            </a:r>
            <a:endParaRPr lang="zh-CN" altLang="en-US" sz="4400" b="0">
              <a:solidFill>
                <a:schemeClr val="tx2"/>
              </a:solidFill>
            </a:endParaRPr>
          </a:p>
        </p:txBody>
      </p:sp>
      <p:sp>
        <p:nvSpPr>
          <p:cNvPr id="45060" name="Text Box 7"/>
          <p:cNvSpPr txBox="1">
            <a:spLocks noChangeArrowheads="1"/>
          </p:cNvSpPr>
          <p:nvPr/>
        </p:nvSpPr>
        <p:spPr bwMode="auto">
          <a:xfrm>
            <a:off x="539750" y="1127125"/>
            <a:ext cx="2087563" cy="5224463"/>
          </a:xfrm>
          <a:prstGeom prst="rect">
            <a:avLst/>
          </a:prstGeom>
          <a:noFill/>
          <a:ln w="9525">
            <a:noFill/>
            <a:miter lim="800000"/>
          </a:ln>
        </p:spPr>
        <p:txBody>
          <a:bodyPr/>
          <a:lstStyle/>
          <a:p>
            <a:pPr>
              <a:spcBef>
                <a:spcPct val="0"/>
              </a:spcBef>
            </a:pPr>
            <a:r>
              <a:rPr lang="en-US" altLang="zh-CN" sz="1800"/>
              <a:t>Logic circuit IC</a:t>
            </a:r>
            <a:endParaRPr lang="en-US" altLang="zh-CN" sz="1800"/>
          </a:p>
          <a:p>
            <a:pPr>
              <a:spcBef>
                <a:spcPct val="0"/>
              </a:spcBef>
            </a:pPr>
            <a:r>
              <a:rPr lang="en-US" altLang="zh-CN" sz="1800" b="0">
                <a:solidFill>
                  <a:srgbClr val="993300"/>
                </a:solidFill>
              </a:rPr>
              <a:t>HM74HC04D</a:t>
            </a:r>
            <a:endParaRPr lang="en-US" altLang="zh-CN" sz="1800" b="0">
              <a:solidFill>
                <a:srgbClr val="993300"/>
              </a:solidFill>
            </a:endParaRPr>
          </a:p>
          <a:p>
            <a:pPr>
              <a:spcBef>
                <a:spcPct val="0"/>
              </a:spcBef>
            </a:pPr>
            <a:r>
              <a:rPr lang="en-US" altLang="zh-CN" sz="1800" b="0">
                <a:solidFill>
                  <a:srgbClr val="993300"/>
                </a:solidFill>
              </a:rPr>
              <a:t>HM74HC138D</a:t>
            </a:r>
            <a:endParaRPr lang="en-US" altLang="zh-CN" sz="1800" b="0">
              <a:solidFill>
                <a:srgbClr val="993300"/>
              </a:solidFill>
            </a:endParaRPr>
          </a:p>
          <a:p>
            <a:pPr>
              <a:spcBef>
                <a:spcPct val="0"/>
              </a:spcBef>
            </a:pPr>
            <a:r>
              <a:rPr lang="en-US" altLang="zh-CN" sz="1800" b="0">
                <a:solidFill>
                  <a:srgbClr val="993300"/>
                </a:solidFill>
              </a:rPr>
              <a:t>HM74HC595D/T</a:t>
            </a:r>
            <a:endParaRPr lang="en-US" altLang="zh-CN" sz="1800" b="0">
              <a:solidFill>
                <a:srgbClr val="993300"/>
              </a:solidFill>
            </a:endParaRPr>
          </a:p>
          <a:p>
            <a:pPr>
              <a:spcBef>
                <a:spcPct val="0"/>
              </a:spcBef>
            </a:pPr>
            <a:r>
              <a:rPr lang="en-US" altLang="zh-CN" sz="1800" b="0">
                <a:solidFill>
                  <a:srgbClr val="993300"/>
                </a:solidFill>
              </a:rPr>
              <a:t>HM74HC245D/T</a:t>
            </a:r>
            <a:endParaRPr lang="en-US" altLang="zh-CN" sz="1800" b="0">
              <a:solidFill>
                <a:srgbClr val="993300"/>
              </a:solidFill>
            </a:endParaRPr>
          </a:p>
          <a:p>
            <a:pPr>
              <a:spcBef>
                <a:spcPct val="0"/>
              </a:spcBef>
            </a:pPr>
            <a:r>
              <a:rPr lang="en-US" altLang="zh-CN" sz="1800" b="0">
                <a:solidFill>
                  <a:srgbClr val="993300"/>
                </a:solidFill>
              </a:rPr>
              <a:t>HM74HC164</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r>
              <a:rPr lang="en-US" altLang="zh-CN" sz="1800"/>
              <a:t>Analog switch IC</a:t>
            </a:r>
            <a:endParaRPr lang="en-US" altLang="zh-CN" sz="1800"/>
          </a:p>
          <a:p>
            <a:pPr>
              <a:lnSpc>
                <a:spcPct val="90000"/>
              </a:lnSpc>
              <a:spcBef>
                <a:spcPct val="0"/>
              </a:spcBef>
            </a:pPr>
            <a:r>
              <a:rPr lang="en-US" altLang="zh-CN" sz="1800" b="0">
                <a:solidFill>
                  <a:srgbClr val="993300"/>
                </a:solidFill>
              </a:rPr>
              <a:t>HM3157</a:t>
            </a:r>
            <a:endParaRPr lang="en-US" altLang="zh-CN" sz="1800" b="0">
              <a:solidFill>
                <a:srgbClr val="993300"/>
              </a:solidFill>
            </a:endParaRPr>
          </a:p>
          <a:p>
            <a:pPr>
              <a:lnSpc>
                <a:spcPct val="90000"/>
              </a:lnSpc>
              <a:spcBef>
                <a:spcPct val="0"/>
              </a:spcBef>
            </a:pPr>
            <a:r>
              <a:rPr lang="en-US" altLang="zh-CN" sz="1800" b="0">
                <a:solidFill>
                  <a:srgbClr val="993300"/>
                </a:solidFill>
              </a:rPr>
              <a:t>HM3005</a:t>
            </a:r>
            <a:endParaRPr lang="en-US" altLang="zh-CN" sz="1800" b="0">
              <a:solidFill>
                <a:srgbClr val="993300"/>
              </a:solidFill>
            </a:endParaRPr>
          </a:p>
          <a:p>
            <a:pPr>
              <a:lnSpc>
                <a:spcPct val="90000"/>
              </a:lnSpc>
              <a:spcBef>
                <a:spcPct val="0"/>
              </a:spcBef>
            </a:pPr>
            <a:endParaRPr lang="en-US" altLang="zh-CN" sz="1800" b="0">
              <a:solidFill>
                <a:srgbClr val="993300"/>
              </a:solidFill>
            </a:endParaRPr>
          </a:p>
          <a:p>
            <a:pPr>
              <a:spcBef>
                <a:spcPct val="0"/>
              </a:spcBef>
            </a:pPr>
            <a:r>
              <a:rPr lang="en-US" altLang="zh-CN" sz="1800"/>
              <a:t>RTC IC</a:t>
            </a:r>
            <a:endParaRPr lang="en-US" altLang="zh-CN" sz="1800"/>
          </a:p>
          <a:p>
            <a:pPr>
              <a:lnSpc>
                <a:spcPct val="90000"/>
              </a:lnSpc>
              <a:spcBef>
                <a:spcPct val="0"/>
              </a:spcBef>
            </a:pPr>
            <a:r>
              <a:rPr lang="en-US" altLang="zh-CN" sz="1800" b="0">
                <a:solidFill>
                  <a:srgbClr val="993300"/>
                </a:solidFill>
              </a:rPr>
              <a:t>HM8563</a:t>
            </a:r>
            <a:endParaRPr lang="en-US" altLang="zh-CN" sz="1800" b="0">
              <a:solidFill>
                <a:srgbClr val="993300"/>
              </a:solidFill>
            </a:endParaRPr>
          </a:p>
          <a:p>
            <a:pPr>
              <a:lnSpc>
                <a:spcPct val="90000"/>
              </a:lnSpc>
              <a:spcBef>
                <a:spcPct val="0"/>
              </a:spcBef>
            </a:pPr>
            <a:endParaRPr lang="en-US" altLang="zh-CN" sz="1800" b="0">
              <a:solidFill>
                <a:srgbClr val="993300"/>
              </a:solidFill>
            </a:endParaRPr>
          </a:p>
          <a:p>
            <a:pPr>
              <a:spcBef>
                <a:spcPct val="0"/>
              </a:spcBef>
            </a:pPr>
            <a:r>
              <a:rPr lang="en-US" altLang="zh-CN" sz="1800"/>
              <a:t>General PWM controller IC</a:t>
            </a:r>
            <a:endParaRPr lang="en-US" altLang="zh-CN" sz="1800"/>
          </a:p>
          <a:p>
            <a:pPr>
              <a:spcBef>
                <a:spcPct val="0"/>
              </a:spcBef>
            </a:pPr>
            <a:r>
              <a:rPr lang="en-US" altLang="zh-CN" sz="1800" b="0">
                <a:solidFill>
                  <a:srgbClr val="993300"/>
                </a:solidFill>
              </a:rPr>
              <a:t>UC3842</a:t>
            </a:r>
            <a:endParaRPr lang="en-US" altLang="zh-CN" sz="1800" b="0">
              <a:solidFill>
                <a:srgbClr val="993300"/>
              </a:solidFill>
            </a:endParaRPr>
          </a:p>
          <a:p>
            <a:pPr>
              <a:spcBef>
                <a:spcPct val="0"/>
              </a:spcBef>
            </a:pPr>
            <a:r>
              <a:rPr lang="en-US" altLang="zh-CN" sz="1800" b="0">
                <a:solidFill>
                  <a:srgbClr val="993300"/>
                </a:solidFill>
              </a:rPr>
              <a:t>UC3843</a:t>
            </a:r>
            <a:endParaRPr lang="en-US" altLang="zh-CN" sz="1800" b="0">
              <a:solidFill>
                <a:srgbClr val="993300"/>
              </a:solidFill>
            </a:endParaRPr>
          </a:p>
          <a:p>
            <a:pPr>
              <a:spcBef>
                <a:spcPct val="0"/>
              </a:spcBef>
            </a:pPr>
            <a:r>
              <a:rPr lang="en-US" altLang="zh-CN" sz="1800" b="0">
                <a:solidFill>
                  <a:srgbClr val="993300"/>
                </a:solidFill>
              </a:rPr>
              <a:t>TL494</a:t>
            </a:r>
            <a:endParaRPr lang="en-US" altLang="zh-CN" sz="1800" b="0">
              <a:solidFill>
                <a:srgbClr val="993300"/>
              </a:solidFill>
            </a:endParaRPr>
          </a:p>
          <a:p>
            <a:pPr>
              <a:lnSpc>
                <a:spcPct val="90000"/>
              </a:lnSpc>
              <a:spcBef>
                <a:spcPct val="0"/>
              </a:spcBef>
            </a:pPr>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Rectangle 3"/>
          <p:cNvSpPr>
            <a:spLocks noGrp="1" noChangeArrowheads="1"/>
          </p:cNvSpPr>
          <p:nvPr>
            <p:ph type="body" sz="half" idx="1"/>
          </p:nvPr>
        </p:nvSpPr>
        <p:spPr>
          <a:xfrm>
            <a:off x="142875" y="1343025"/>
            <a:ext cx="8755063" cy="4895850"/>
          </a:xfrm>
        </p:spPr>
        <p:txBody>
          <a:bodyPr/>
          <a:lstStyle/>
          <a:p>
            <a:pPr eaLnBrk="1" hangingPunct="1">
              <a:lnSpc>
                <a:spcPts val="3100"/>
              </a:lnSpc>
              <a:spcBef>
                <a:spcPct val="0"/>
              </a:spcBef>
              <a:buFontTx/>
              <a:buNone/>
            </a:pPr>
            <a:r>
              <a:rPr lang="zh-CN" altLang="en-US" sz="2400" b="1" smtClean="0">
                <a:solidFill>
                  <a:srgbClr val="336699"/>
                </a:solidFill>
                <a:latin typeface="Arial Narrow" panose="020B0606020202030204" pitchFamily="34" charset="0"/>
              </a:rPr>
              <a:t>        </a:t>
            </a:r>
            <a:r>
              <a:rPr lang="zh-CN" altLang="en-US" sz="1400" smtClean="0">
                <a:solidFill>
                  <a:srgbClr val="336699"/>
                </a:solidFill>
              </a:rPr>
              <a:t>At present, the company's power semiconductor products can be widely used in mobile phones, tablets, mobile power supplies, ecigarettes, mini speakers (plug-in speakers), TWS Bluetooth earphones</a:t>
            </a:r>
            <a:r>
              <a:rPr lang="en-US" altLang="zh-CN" sz="1400" smtClean="0">
                <a:solidFill>
                  <a:srgbClr val="336699"/>
                </a:solidFill>
              </a:rPr>
              <a:t> </a:t>
            </a:r>
            <a:r>
              <a:rPr lang="zh-CN" altLang="en-US" sz="1400" smtClean="0">
                <a:solidFill>
                  <a:srgbClr val="336699"/>
                </a:solidFill>
              </a:rPr>
              <a:t>,</a:t>
            </a:r>
            <a:r>
              <a:rPr lang="en-US" altLang="zh-CN" sz="1400" smtClean="0">
                <a:solidFill>
                  <a:srgbClr val="336699"/>
                </a:solidFill>
              </a:rPr>
              <a:t> </a:t>
            </a:r>
            <a:r>
              <a:rPr lang="zh-CN" altLang="en-US" sz="1400" smtClean="0">
                <a:solidFill>
                  <a:srgbClr val="336699"/>
                </a:solidFill>
              </a:rPr>
              <a:t>electronic watches, smart wearables, wireless charging, USB PD, floor swe -epers, fascia guns, point readers&amp;pens, GPS, driving recorders, LCD TVs, and liquids</a:t>
            </a:r>
            <a:r>
              <a:rPr lang="en-US" altLang="zh-CN" sz="1400" smtClean="0">
                <a:solidFill>
                  <a:srgbClr val="336699"/>
                </a:solidFill>
              </a:rPr>
              <a:t> </a:t>
            </a:r>
            <a:r>
              <a:rPr lang="zh-CN" altLang="en-US" sz="1400" smtClean="0">
                <a:solidFill>
                  <a:srgbClr val="336699"/>
                </a:solidFill>
              </a:rPr>
              <a:t>Crystal display, set-top box, car audio, mobile phone battery, lithium battery protection board, charger, home appliance control board, electric vehicle control board, various power supplies</a:t>
            </a:r>
            <a:r>
              <a:rPr lang="en-US" altLang="zh-CN" sz="1400" smtClean="0">
                <a:solidFill>
                  <a:srgbClr val="336699"/>
                </a:solidFill>
              </a:rPr>
              <a:t> </a:t>
            </a:r>
            <a:r>
              <a:rPr lang="zh-CN" altLang="en-US" sz="1400" smtClean="0">
                <a:solidFill>
                  <a:srgbClr val="336699"/>
                </a:solidFill>
              </a:rPr>
              <a:t>(UPS/communication power supply, etc.), adapter, LED lighting(LED fluorescent light&amp;bubble light&amp;desk lamp)/LED flashlights/headlights &amp; mining lights, energy-saving lighting, LED display screens, wireless mice&amp;keyboards, wireless anti-theft alarms, wireless transceiver modules, game consoles and controllers, POS machines, printers, fax machines, electric toys, remote control toys, security electronics, network communication, visual doorbells, electricity and water meters, walkie talkies, electric tools, induction cookers, welding machines, inverters, frequency converters and other electronic products.</a:t>
            </a:r>
            <a:endParaRPr lang="zh-CN" altLang="en-US" sz="1400" smtClean="0">
              <a:solidFill>
                <a:srgbClr val="336699"/>
              </a:solidFill>
            </a:endParaRPr>
          </a:p>
          <a:p>
            <a:pPr eaLnBrk="1" hangingPunct="1">
              <a:lnSpc>
                <a:spcPts val="3100"/>
              </a:lnSpc>
              <a:spcBef>
                <a:spcPct val="0"/>
              </a:spcBef>
              <a:buFontTx/>
              <a:buNone/>
            </a:pPr>
            <a:endParaRPr lang="zh-CN" altLang="en-US" sz="1400" b="1" smtClean="0">
              <a:solidFill>
                <a:srgbClr val="336699"/>
              </a:solidFill>
            </a:endParaRPr>
          </a:p>
        </p:txBody>
      </p:sp>
      <p:sp>
        <p:nvSpPr>
          <p:cNvPr id="46082" name="Rectangle 7"/>
          <p:cNvSpPr>
            <a:spLocks noChangeArrowheads="1"/>
          </p:cNvSpPr>
          <p:nvPr/>
        </p:nvSpPr>
        <p:spPr bwMode="auto">
          <a:xfrm>
            <a:off x="323850" y="649288"/>
            <a:ext cx="3455988" cy="765175"/>
          </a:xfrm>
          <a:prstGeom prst="rect">
            <a:avLst/>
          </a:prstGeom>
          <a:noFill/>
          <a:ln w="9525">
            <a:noFill/>
            <a:miter lim="800000"/>
          </a:ln>
        </p:spPr>
        <p:txBody>
          <a:bodyPr anchor="ctr"/>
          <a:lstStyle/>
          <a:p>
            <a:pPr algn="ctr">
              <a:spcBef>
                <a:spcPct val="0"/>
              </a:spcBef>
            </a:pPr>
            <a:r>
              <a:rPr lang="en-US" altLang="zh-CN" sz="4400">
                <a:solidFill>
                  <a:srgbClr val="808000"/>
                </a:solidFill>
              </a:rPr>
              <a:t>Application</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Rectangle 3"/>
          <p:cNvSpPr>
            <a:spLocks noChangeArrowheads="1"/>
          </p:cNvSpPr>
          <p:nvPr/>
        </p:nvSpPr>
        <p:spPr bwMode="auto">
          <a:xfrm>
            <a:off x="396875" y="763588"/>
            <a:ext cx="5572125" cy="795337"/>
          </a:xfrm>
          <a:prstGeom prst="rect">
            <a:avLst/>
          </a:prstGeom>
          <a:noFill/>
          <a:ln w="9525">
            <a:noFill/>
            <a:miter lim="800000"/>
          </a:ln>
        </p:spPr>
        <p:txBody>
          <a:bodyPr anchor="ctr"/>
          <a:lstStyle/>
          <a:p>
            <a:pPr algn="ctr">
              <a:spcBef>
                <a:spcPct val="0"/>
              </a:spcBef>
            </a:pPr>
            <a:r>
              <a:rPr lang="en-US" altLang="zh-CN" sz="4000">
                <a:solidFill>
                  <a:srgbClr val="808000"/>
                </a:solidFill>
              </a:rPr>
              <a:t>Cooperation Partners</a:t>
            </a:r>
            <a:r>
              <a:rPr lang="zh-CN" altLang="en-US" sz="4400" b="0">
                <a:solidFill>
                  <a:schemeClr val="tx2"/>
                </a:solidFill>
              </a:rPr>
              <a:t> </a:t>
            </a:r>
            <a:endParaRPr lang="zh-CN" altLang="en-US" sz="4400" b="0">
              <a:solidFill>
                <a:schemeClr val="tx2"/>
              </a:solidFill>
            </a:endParaRPr>
          </a:p>
        </p:txBody>
      </p:sp>
      <p:pic>
        <p:nvPicPr>
          <p:cNvPr id="47106" name="图片 1" descr="图片1"/>
          <p:cNvPicPr>
            <a:picLocks noChangeAspect="1" noChangeArrowheads="1"/>
          </p:cNvPicPr>
          <p:nvPr>
            <p:custDataLst>
              <p:tags r:id="rId1"/>
            </p:custDataLst>
          </p:nvPr>
        </p:nvPicPr>
        <p:blipFill>
          <a:blip r:embed="rId2" cstate="print"/>
          <a:srcRect/>
          <a:stretch>
            <a:fillRect/>
          </a:stretch>
        </p:blipFill>
        <p:spPr bwMode="auto">
          <a:xfrm>
            <a:off x="612775" y="1628775"/>
            <a:ext cx="7934325" cy="46101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Rectangle 3"/>
          <p:cNvSpPr>
            <a:spLocks noChangeArrowheads="1"/>
          </p:cNvSpPr>
          <p:nvPr/>
        </p:nvSpPr>
        <p:spPr bwMode="auto">
          <a:xfrm>
            <a:off x="539750" y="765175"/>
            <a:ext cx="2736850" cy="1008063"/>
          </a:xfrm>
          <a:prstGeom prst="rect">
            <a:avLst/>
          </a:prstGeom>
          <a:noFill/>
          <a:ln w="9525">
            <a:noFill/>
            <a:miter lim="800000"/>
          </a:ln>
        </p:spPr>
        <p:txBody>
          <a:bodyPr anchor="ctr"/>
          <a:lstStyle/>
          <a:p>
            <a:pPr algn="ctr">
              <a:spcBef>
                <a:spcPct val="0"/>
              </a:spcBef>
            </a:pPr>
            <a:endParaRPr lang="zh-CN" altLang="en-US" sz="4400" b="0">
              <a:solidFill>
                <a:schemeClr val="tx2"/>
              </a:solidFill>
            </a:endParaRPr>
          </a:p>
        </p:txBody>
      </p:sp>
      <p:pic>
        <p:nvPicPr>
          <p:cNvPr id="48130" name="图片 3" descr="中国电源学会-虹茂"/>
          <p:cNvPicPr>
            <a:picLocks noChangeAspect="1" noChangeArrowheads="1"/>
          </p:cNvPicPr>
          <p:nvPr/>
        </p:nvPicPr>
        <p:blipFill>
          <a:blip r:embed="rId1" cstate="print"/>
          <a:srcRect/>
          <a:stretch>
            <a:fillRect/>
          </a:stretch>
        </p:blipFill>
        <p:spPr bwMode="auto">
          <a:xfrm>
            <a:off x="3492500" y="1790700"/>
            <a:ext cx="2405063" cy="3208338"/>
          </a:xfrm>
          <a:prstGeom prst="rect">
            <a:avLst/>
          </a:prstGeom>
          <a:noFill/>
          <a:ln w="9525">
            <a:noFill/>
            <a:miter lim="800000"/>
            <a:headEnd/>
            <a:tailEnd/>
          </a:ln>
        </p:spPr>
      </p:pic>
      <p:pic>
        <p:nvPicPr>
          <p:cNvPr id="48131" name="图片 4" descr="半导体协会-虹茂"/>
          <p:cNvPicPr>
            <a:picLocks noChangeAspect="1" noChangeArrowheads="1"/>
          </p:cNvPicPr>
          <p:nvPr/>
        </p:nvPicPr>
        <p:blipFill>
          <a:blip r:embed="rId2" cstate="print"/>
          <a:srcRect/>
          <a:stretch>
            <a:fillRect/>
          </a:stretch>
        </p:blipFill>
        <p:spPr bwMode="auto">
          <a:xfrm>
            <a:off x="1116013" y="1790700"/>
            <a:ext cx="2236787" cy="3163888"/>
          </a:xfrm>
          <a:prstGeom prst="rect">
            <a:avLst/>
          </a:prstGeom>
          <a:noFill/>
          <a:ln w="9525">
            <a:noFill/>
            <a:miter lim="800000"/>
            <a:headEnd/>
            <a:tailEnd/>
          </a:ln>
        </p:spPr>
      </p:pic>
      <p:sp>
        <p:nvSpPr>
          <p:cNvPr id="48132" name="Text Box 16"/>
          <p:cNvSpPr txBox="1">
            <a:spLocks noChangeArrowheads="1"/>
          </p:cNvSpPr>
          <p:nvPr>
            <p:custDataLst>
              <p:tags r:id="rId3"/>
            </p:custDataLst>
          </p:nvPr>
        </p:nvSpPr>
        <p:spPr bwMode="auto">
          <a:xfrm>
            <a:off x="755650" y="5191125"/>
            <a:ext cx="7993063" cy="1095375"/>
          </a:xfrm>
          <a:prstGeom prst="rect">
            <a:avLst/>
          </a:prstGeom>
          <a:noFill/>
          <a:ln w="9525">
            <a:noFill/>
            <a:miter lim="800000"/>
          </a:ln>
        </p:spPr>
        <p:txBody>
          <a:bodyPr/>
          <a:lstStyle/>
          <a:p>
            <a:r>
              <a:rPr lang="zh-CN" altLang="en-US" sz="2000"/>
              <a:t>  </a:t>
            </a:r>
            <a:r>
              <a:rPr lang="en-US" altLang="zh-CN" sz="2000" b="0"/>
              <a:t>Certificate of </a:t>
            </a:r>
            <a:r>
              <a:rPr lang="zh-CN" altLang="en-US" sz="2000" b="0"/>
              <a:t>Shenzhen Semiconductor Association</a:t>
            </a:r>
            <a:r>
              <a:rPr lang="en-US" altLang="zh-CN" sz="2000" b="0"/>
              <a:t> .</a:t>
            </a:r>
            <a:r>
              <a:rPr lang="zh-CN" altLang="en-US" sz="2000" b="0"/>
              <a:t> </a:t>
            </a:r>
            <a:endParaRPr lang="zh-CN" altLang="en-US" sz="2000" b="0"/>
          </a:p>
          <a:p>
            <a:r>
              <a:rPr lang="en-US" altLang="zh-CN" sz="2000" b="0">
                <a:sym typeface="宋体" panose="02010600030101010101" pitchFamily="2" charset="-122"/>
              </a:rPr>
              <a:t>  Certificate of</a:t>
            </a:r>
            <a:r>
              <a:rPr lang="zh-CN" altLang="en-US" sz="2000" b="0"/>
              <a:t> China Power </a:t>
            </a:r>
            <a:r>
              <a:rPr lang="en-US" altLang="zh-CN" sz="2000" b="0"/>
              <a:t> </a:t>
            </a:r>
            <a:r>
              <a:rPr lang="zh-CN" altLang="en-US" sz="2000" b="0"/>
              <a:t>Supply Societ</a:t>
            </a:r>
            <a:r>
              <a:rPr lang="en-US" altLang="zh-CN" sz="2000" b="0"/>
              <a:t>. </a:t>
            </a:r>
            <a:endParaRPr lang="en-US" altLang="zh-CN" sz="2000" b="0"/>
          </a:p>
          <a:p>
            <a:r>
              <a:rPr lang="en-US" altLang="zh-CN" sz="2000" b="0"/>
              <a:t>  Trademark Registration Certificate.</a:t>
            </a:r>
            <a:r>
              <a:rPr lang="zh-CN" altLang="en-US" sz="2000"/>
              <a:t> </a:t>
            </a:r>
            <a:endParaRPr lang="zh-CN" altLang="en-US" sz="2000"/>
          </a:p>
          <a:p>
            <a:r>
              <a:rPr lang="zh-CN" altLang="en-US" sz="2000"/>
              <a:t> </a:t>
            </a:r>
            <a:endParaRPr lang="zh-CN" altLang="en-US" sz="2000"/>
          </a:p>
        </p:txBody>
      </p:sp>
      <p:sp>
        <p:nvSpPr>
          <p:cNvPr id="48133" name="Rectangle 6"/>
          <p:cNvSpPr>
            <a:spLocks noChangeArrowheads="1"/>
          </p:cNvSpPr>
          <p:nvPr>
            <p:custDataLst>
              <p:tags r:id="rId4"/>
            </p:custDataLst>
          </p:nvPr>
        </p:nvSpPr>
        <p:spPr bwMode="auto">
          <a:xfrm>
            <a:off x="882650" y="965200"/>
            <a:ext cx="1876425" cy="649288"/>
          </a:xfrm>
          <a:prstGeom prst="rect">
            <a:avLst/>
          </a:prstGeom>
          <a:noFill/>
          <a:ln w="9525">
            <a:noFill/>
            <a:miter lim="800000"/>
          </a:ln>
        </p:spPr>
        <p:txBody>
          <a:bodyPr anchor="ctr"/>
          <a:lstStyle/>
          <a:p>
            <a:pPr algn="ctr"/>
            <a:r>
              <a:rPr lang="en-US" altLang="zh-CN" sz="4000">
                <a:solidFill>
                  <a:srgbClr val="808000"/>
                </a:solidFill>
              </a:rPr>
              <a:t>Honor</a:t>
            </a:r>
            <a:r>
              <a:rPr lang="zh-CN" altLang="en-US" sz="4400">
                <a:solidFill>
                  <a:schemeClr val="tx2"/>
                </a:solidFill>
              </a:rPr>
              <a:t> </a:t>
            </a:r>
            <a:endParaRPr lang="zh-CN" altLang="en-US" sz="4400">
              <a:solidFill>
                <a:schemeClr val="tx2"/>
              </a:solidFill>
            </a:endParaRPr>
          </a:p>
        </p:txBody>
      </p:sp>
      <p:pic>
        <p:nvPicPr>
          <p:cNvPr id="48134" name="图片 1" descr="虹茂半导体 第9类 商标注册证_68205729_深圳市虹茂半导体有限公司"/>
          <p:cNvPicPr>
            <a:picLocks noChangeAspect="1" noChangeArrowheads="1"/>
          </p:cNvPicPr>
          <p:nvPr/>
        </p:nvPicPr>
        <p:blipFill>
          <a:blip r:embed="rId5" cstate="print"/>
          <a:srcRect/>
          <a:stretch>
            <a:fillRect/>
          </a:stretch>
        </p:blipFill>
        <p:spPr bwMode="auto">
          <a:xfrm>
            <a:off x="5940425" y="1628775"/>
            <a:ext cx="2454275" cy="34893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Rectangle 3"/>
          <p:cNvSpPr>
            <a:spLocks noGrp="1" noChangeArrowheads="1"/>
          </p:cNvSpPr>
          <p:nvPr>
            <p:ph type="body" sz="half" idx="1"/>
          </p:nvPr>
        </p:nvSpPr>
        <p:spPr>
          <a:xfrm>
            <a:off x="754063" y="1198563"/>
            <a:ext cx="8004175" cy="5256212"/>
          </a:xfrm>
        </p:spPr>
        <p:txBody>
          <a:bodyPr/>
          <a:lstStyle/>
          <a:p>
            <a:pPr eaLnBrk="1" hangingPunct="1">
              <a:lnSpc>
                <a:spcPts val="3000"/>
              </a:lnSpc>
              <a:buClr>
                <a:srgbClr val="003366"/>
              </a:buClr>
              <a:buFontTx/>
              <a:buNone/>
            </a:pPr>
            <a:r>
              <a:rPr lang="zh-CN" altLang="en-US" sz="1600" b="1" smtClean="0">
                <a:solidFill>
                  <a:srgbClr val="336699"/>
                </a:solidFill>
              </a:rPr>
              <a:t>  </a:t>
            </a:r>
            <a:r>
              <a:rPr lang="zh-CN" altLang="en-US" sz="2000" smtClean="0">
                <a:solidFill>
                  <a:srgbClr val="336699"/>
                </a:solidFill>
              </a:rPr>
              <a:t>Corporate culture: people-oriented, pioneering and</a:t>
            </a:r>
            <a:r>
              <a:rPr lang="en-US" altLang="zh-CN" sz="2000" smtClean="0">
                <a:solidFill>
                  <a:srgbClr val="336699"/>
                </a:solidFill>
              </a:rPr>
              <a:t> </a:t>
            </a:r>
            <a:r>
              <a:rPr lang="zh-CN" altLang="en-US" sz="2000" smtClean="0">
                <a:solidFill>
                  <a:srgbClr val="336699"/>
                </a:solidFill>
              </a:rPr>
              <a:t>innovative.</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Enterprise spirit: truth, fairness, friendship, mutual benefit.</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Enterprise purpose: to make customers continue to be satisfied, so </a:t>
            </a:r>
            <a:r>
              <a:rPr lang="en-US" altLang="zh-CN" sz="2000" smtClean="0">
                <a:solidFill>
                  <a:srgbClr val="336699"/>
                </a:solidFill>
              </a:rPr>
              <a:t>  </a:t>
            </a:r>
            <a:r>
              <a:rPr lang="zh-CN" altLang="en-US" sz="2000" smtClean="0">
                <a:solidFill>
                  <a:srgbClr val="336699"/>
                </a:solidFill>
              </a:rPr>
              <a:t>that products continue to innovate, and grow together with</a:t>
            </a:r>
            <a:r>
              <a:rPr lang="en-US" altLang="zh-CN" sz="2000" smtClean="0">
                <a:solidFill>
                  <a:srgbClr val="336699"/>
                </a:solidFill>
              </a:rPr>
              <a:t> </a:t>
            </a:r>
            <a:r>
              <a:rPr lang="zh-CN" altLang="en-US" sz="2000" smtClean="0">
                <a:solidFill>
                  <a:srgbClr val="336699"/>
                </a:solidFill>
              </a:rPr>
              <a:t>customers.</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Corporate vision: To create a good working environment and business environment, to lay the foundation for sustainable management.</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Service concept: Sincere service, 100% customer satisfaction.</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Work attitude:   Attention to details, serious and responsible.</a:t>
            </a:r>
            <a:endParaRPr lang="zh-CN" altLang="en-US" sz="2000" smtClean="0">
              <a:solidFill>
                <a:srgbClr val="336699"/>
              </a:solidFill>
            </a:endParaRPr>
          </a:p>
          <a:p>
            <a:pPr eaLnBrk="1" hangingPunct="1">
              <a:lnSpc>
                <a:spcPts val="3000"/>
              </a:lnSpc>
              <a:buClr>
                <a:srgbClr val="003366"/>
              </a:buClr>
              <a:buFontTx/>
              <a:buNone/>
            </a:pPr>
            <a:r>
              <a:rPr lang="en-US" altLang="zh-CN" sz="2000" smtClean="0">
                <a:solidFill>
                  <a:srgbClr val="336699"/>
                </a:solidFill>
              </a:rPr>
              <a:t>  </a:t>
            </a:r>
            <a:r>
              <a:rPr lang="zh-CN" altLang="en-US" sz="2000" smtClean="0">
                <a:solidFill>
                  <a:srgbClr val="336699"/>
                </a:solidFill>
              </a:rPr>
              <a:t>Business:  Rooted in the power semiconductor industry, to achieve the scale of enterprise development.</a:t>
            </a:r>
            <a:endParaRPr lang="zh-CN" altLang="en-US" sz="2000" smtClean="0">
              <a:solidFill>
                <a:srgbClr val="336699"/>
              </a:solidFill>
            </a:endParaRPr>
          </a:p>
          <a:p>
            <a:pPr eaLnBrk="1" hangingPunct="1">
              <a:lnSpc>
                <a:spcPts val="3000"/>
              </a:lnSpc>
              <a:buClr>
                <a:srgbClr val="003366"/>
              </a:buClr>
              <a:buFontTx/>
              <a:buNone/>
            </a:pPr>
            <a:endParaRPr lang="zh-CN" altLang="en-US" sz="2000" b="1" smtClean="0">
              <a:solidFill>
                <a:srgbClr val="336699"/>
              </a:solidFill>
            </a:endParaRPr>
          </a:p>
        </p:txBody>
      </p:sp>
      <p:sp>
        <p:nvSpPr>
          <p:cNvPr id="49154" name="Rectangle 8"/>
          <p:cNvSpPr>
            <a:spLocks noChangeArrowheads="1"/>
          </p:cNvSpPr>
          <p:nvPr/>
        </p:nvSpPr>
        <p:spPr bwMode="auto">
          <a:xfrm>
            <a:off x="682625" y="547688"/>
            <a:ext cx="4656138" cy="652462"/>
          </a:xfrm>
          <a:prstGeom prst="rect">
            <a:avLst/>
          </a:prstGeom>
          <a:noFill/>
          <a:ln w="9525">
            <a:noFill/>
            <a:miter lim="800000"/>
          </a:ln>
        </p:spPr>
        <p:txBody>
          <a:bodyPr anchor="ctr"/>
          <a:lstStyle/>
          <a:p>
            <a:pPr algn="ctr">
              <a:spcBef>
                <a:spcPct val="0"/>
              </a:spcBef>
            </a:pPr>
            <a:r>
              <a:rPr lang="zh-CN" altLang="en-US" sz="4000">
                <a:solidFill>
                  <a:srgbClr val="808000"/>
                </a:solidFill>
              </a:rPr>
              <a:t>Corporate culture</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Rectangle 3"/>
          <p:cNvSpPr>
            <a:spLocks noGrp="1" noChangeArrowheads="1"/>
          </p:cNvSpPr>
          <p:nvPr>
            <p:ph type="body" sz="half" idx="1"/>
          </p:nvPr>
        </p:nvSpPr>
        <p:spPr>
          <a:xfrm>
            <a:off x="457200" y="1414463"/>
            <a:ext cx="7715250" cy="3384550"/>
          </a:xfrm>
        </p:spPr>
        <p:txBody>
          <a:bodyPr/>
          <a:lstStyle/>
          <a:p>
            <a:pPr eaLnBrk="1" hangingPunct="1">
              <a:lnSpc>
                <a:spcPts val="3800"/>
              </a:lnSpc>
              <a:buFontTx/>
              <a:buNone/>
            </a:pPr>
            <a:r>
              <a:rPr lang="zh-CN" altLang="en-US" sz="2800" b="1" smtClean="0">
                <a:solidFill>
                  <a:srgbClr val="003366"/>
                </a:solidFill>
              </a:rPr>
              <a:t>          </a:t>
            </a:r>
            <a:r>
              <a:rPr lang="zh-CN" altLang="en-US" sz="2800" smtClean="0">
                <a:solidFill>
                  <a:srgbClr val="336699"/>
                </a:solidFill>
              </a:rPr>
              <a:t>Let customers continue to be satisfied, so that</a:t>
            </a:r>
            <a:r>
              <a:rPr lang="en-US" altLang="zh-CN" sz="2800" smtClean="0">
                <a:solidFill>
                  <a:srgbClr val="336699"/>
                </a:solidFill>
              </a:rPr>
              <a:t> </a:t>
            </a:r>
            <a:r>
              <a:rPr lang="zh-CN" altLang="en-US" sz="2800" smtClean="0">
                <a:solidFill>
                  <a:srgbClr val="336699"/>
                </a:solidFill>
              </a:rPr>
              <a:t>the company sustainable</a:t>
            </a:r>
            <a:r>
              <a:rPr lang="en-US" altLang="zh-CN" sz="2800" smtClean="0">
                <a:solidFill>
                  <a:srgbClr val="336699"/>
                </a:solidFill>
              </a:rPr>
              <a:t> </a:t>
            </a:r>
            <a:r>
              <a:rPr lang="zh-CN" altLang="en-US" sz="2800" smtClean="0">
                <a:solidFill>
                  <a:srgbClr val="336699"/>
                </a:solidFill>
              </a:rPr>
              <a:t>development, so that</a:t>
            </a:r>
            <a:r>
              <a:rPr lang="en-US" altLang="zh-CN" sz="2800" smtClean="0">
                <a:solidFill>
                  <a:srgbClr val="336699"/>
                </a:solidFill>
              </a:rPr>
              <a:t> </a:t>
            </a:r>
            <a:r>
              <a:rPr lang="zh-CN" altLang="en-US" sz="2800" smtClean="0">
                <a:solidFill>
                  <a:srgbClr val="336699"/>
                </a:solidFill>
              </a:rPr>
              <a:t>employees continue to grow.</a:t>
            </a:r>
            <a:endParaRPr lang="zh-CN" altLang="en-US" sz="2800" smtClean="0">
              <a:solidFill>
                <a:srgbClr val="336699"/>
              </a:solidFill>
            </a:endParaRPr>
          </a:p>
          <a:p>
            <a:pPr eaLnBrk="1" hangingPunct="1">
              <a:lnSpc>
                <a:spcPts val="3800"/>
              </a:lnSpc>
              <a:buFontTx/>
              <a:buNone/>
            </a:pPr>
            <a:r>
              <a:rPr lang="zh-CN" altLang="en-US" sz="2800" smtClean="0">
                <a:solidFill>
                  <a:srgbClr val="336699"/>
                </a:solidFill>
              </a:rPr>
              <a:t>※ Customer satisfaction is our aim;</a:t>
            </a:r>
            <a:endParaRPr lang="zh-CN" altLang="en-US" sz="2800" smtClean="0">
              <a:solidFill>
                <a:srgbClr val="336699"/>
              </a:solidFill>
            </a:endParaRPr>
          </a:p>
          <a:p>
            <a:pPr eaLnBrk="1" hangingPunct="1">
              <a:lnSpc>
                <a:spcPts val="3800"/>
              </a:lnSpc>
              <a:buFontTx/>
              <a:buNone/>
            </a:pPr>
            <a:r>
              <a:rPr lang="zh-CN" altLang="en-US" sz="2800" smtClean="0">
                <a:solidFill>
                  <a:srgbClr val="336699"/>
                </a:solidFill>
              </a:rPr>
              <a:t>※ Company development is our business;</a:t>
            </a:r>
            <a:endParaRPr lang="zh-CN" altLang="en-US" sz="2800" smtClean="0">
              <a:solidFill>
                <a:srgbClr val="336699"/>
              </a:solidFill>
            </a:endParaRPr>
          </a:p>
          <a:p>
            <a:pPr eaLnBrk="1" hangingPunct="1">
              <a:lnSpc>
                <a:spcPts val="3800"/>
              </a:lnSpc>
              <a:buFontTx/>
              <a:buNone/>
            </a:pPr>
            <a:r>
              <a:rPr lang="zh-CN" altLang="en-US" sz="2800" smtClean="0">
                <a:solidFill>
                  <a:srgbClr val="336699"/>
                </a:solidFill>
              </a:rPr>
              <a:t>※ Employee growth is our goal.</a:t>
            </a:r>
            <a:endParaRPr lang="zh-CN" altLang="en-US" sz="2800" b="1" smtClean="0">
              <a:solidFill>
                <a:srgbClr val="336699"/>
              </a:solidFill>
            </a:endParaRPr>
          </a:p>
        </p:txBody>
      </p:sp>
      <p:sp>
        <p:nvSpPr>
          <p:cNvPr id="50178" name="Rectangle 7"/>
          <p:cNvSpPr>
            <a:spLocks noChangeArrowheads="1"/>
          </p:cNvSpPr>
          <p:nvPr/>
        </p:nvSpPr>
        <p:spPr bwMode="auto">
          <a:xfrm>
            <a:off x="252413" y="565150"/>
            <a:ext cx="5988050" cy="706438"/>
          </a:xfrm>
          <a:prstGeom prst="rect">
            <a:avLst/>
          </a:prstGeom>
          <a:noFill/>
          <a:ln w="9525">
            <a:noFill/>
            <a:miter lim="800000"/>
          </a:ln>
        </p:spPr>
        <p:txBody>
          <a:bodyPr anchor="ctr"/>
          <a:lstStyle/>
          <a:p>
            <a:pPr algn="ctr">
              <a:spcBef>
                <a:spcPct val="0"/>
              </a:spcBef>
            </a:pPr>
            <a:r>
              <a:rPr lang="en-US" altLang="zh-CN" sz="4000">
                <a:solidFill>
                  <a:srgbClr val="808000"/>
                </a:solidFill>
              </a:rPr>
              <a:t>Bussiness Philosophy</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Rectangle 3"/>
          <p:cNvSpPr>
            <a:spLocks noGrp="1" noChangeArrowheads="1"/>
          </p:cNvSpPr>
          <p:nvPr>
            <p:ph type="body" sz="half" idx="1"/>
          </p:nvPr>
        </p:nvSpPr>
        <p:spPr>
          <a:xfrm>
            <a:off x="612775" y="1198563"/>
            <a:ext cx="7920038" cy="2984500"/>
          </a:xfrm>
        </p:spPr>
        <p:txBody>
          <a:bodyPr/>
          <a:lstStyle/>
          <a:p>
            <a:pPr eaLnBrk="1" hangingPunct="1">
              <a:lnSpc>
                <a:spcPts val="3500"/>
              </a:lnSpc>
              <a:buFontTx/>
              <a:buNone/>
            </a:pPr>
            <a:r>
              <a:rPr lang="en-US" altLang="zh-CN" sz="2400" smtClean="0">
                <a:solidFill>
                  <a:srgbClr val="336699"/>
                </a:solidFill>
              </a:rPr>
              <a:t>Address:  A-3308,Block-A,World Trade Plaza,No.9 Fuhong Road, Futian District, Shenzhen, China.</a:t>
            </a:r>
            <a:endParaRPr lang="en-US" altLang="zh-CN" sz="2400" smtClean="0">
              <a:solidFill>
                <a:srgbClr val="336699"/>
              </a:solidFill>
            </a:endParaRPr>
          </a:p>
          <a:p>
            <a:pPr eaLnBrk="1" hangingPunct="1">
              <a:lnSpc>
                <a:spcPts val="3500"/>
              </a:lnSpc>
              <a:buFontTx/>
              <a:buNone/>
            </a:pPr>
            <a:r>
              <a:rPr lang="en-US" altLang="zh-CN" sz="2400" smtClean="0">
                <a:solidFill>
                  <a:srgbClr val="336699"/>
                </a:solidFill>
              </a:rPr>
              <a:t>TEL</a:t>
            </a:r>
            <a:r>
              <a:rPr lang="zh-CN" altLang="en-US" sz="2400" smtClean="0">
                <a:solidFill>
                  <a:srgbClr val="336699"/>
                </a:solidFill>
              </a:rPr>
              <a:t>：</a:t>
            </a:r>
            <a:r>
              <a:rPr lang="en-US" altLang="zh-CN" sz="2400" smtClean="0">
                <a:solidFill>
                  <a:srgbClr val="336699"/>
                </a:solidFill>
              </a:rPr>
              <a:t> 0755-83679705 / 83679709 / </a:t>
            </a:r>
            <a:r>
              <a:rPr lang="en-US" altLang="en-US" sz="2400" smtClean="0">
                <a:solidFill>
                  <a:srgbClr val="336699"/>
                </a:solidFill>
              </a:rPr>
              <a:t>83003547</a:t>
            </a:r>
            <a:endParaRPr lang="en-US" altLang="zh-CN" sz="2400" smtClean="0">
              <a:solidFill>
                <a:srgbClr val="336699"/>
              </a:solidFill>
            </a:endParaRPr>
          </a:p>
          <a:p>
            <a:pPr eaLnBrk="1" hangingPunct="1">
              <a:lnSpc>
                <a:spcPts val="3500"/>
              </a:lnSpc>
              <a:buFontTx/>
              <a:buNone/>
            </a:pPr>
            <a:r>
              <a:rPr lang="en-US" altLang="zh-CN" sz="2400" smtClean="0">
                <a:solidFill>
                  <a:srgbClr val="336699"/>
                </a:solidFill>
              </a:rPr>
              <a:t>Enterprise QQ</a:t>
            </a:r>
            <a:r>
              <a:rPr lang="zh-CN" altLang="en-US" sz="2400" smtClean="0">
                <a:solidFill>
                  <a:srgbClr val="336699"/>
                </a:solidFill>
              </a:rPr>
              <a:t>：</a:t>
            </a:r>
            <a:r>
              <a:rPr lang="en-US" altLang="zh-CN" sz="2400" smtClean="0">
                <a:solidFill>
                  <a:srgbClr val="336699"/>
                </a:solidFill>
              </a:rPr>
              <a:t>8000-98189</a:t>
            </a:r>
            <a:endParaRPr lang="en-US" altLang="zh-CN" sz="2400" smtClean="0">
              <a:solidFill>
                <a:srgbClr val="336699"/>
              </a:solidFill>
            </a:endParaRPr>
          </a:p>
          <a:p>
            <a:pPr eaLnBrk="1" hangingPunct="1">
              <a:lnSpc>
                <a:spcPts val="3500"/>
              </a:lnSpc>
              <a:buFontTx/>
              <a:buNone/>
            </a:pPr>
            <a:r>
              <a:rPr lang="en-US" altLang="zh-CN" sz="2400" smtClean="0">
                <a:solidFill>
                  <a:srgbClr val="336699"/>
                </a:solidFill>
              </a:rPr>
              <a:t>Website</a:t>
            </a:r>
            <a:r>
              <a:rPr lang="zh-CN" altLang="en-US" sz="2400" smtClean="0">
                <a:solidFill>
                  <a:srgbClr val="336699"/>
                </a:solidFill>
              </a:rPr>
              <a:t>：</a:t>
            </a:r>
            <a:r>
              <a:rPr lang="en-US" altLang="zh-CN" sz="2400" smtClean="0">
                <a:solidFill>
                  <a:srgbClr val="336699"/>
                </a:solidFill>
              </a:rPr>
              <a:t>www.hmsemicon.com/en</a:t>
            </a:r>
            <a:endParaRPr lang="en-US" altLang="zh-CN" sz="2400" smtClean="0">
              <a:solidFill>
                <a:srgbClr val="336699"/>
              </a:solidFill>
            </a:endParaRPr>
          </a:p>
          <a:p>
            <a:pPr eaLnBrk="1" hangingPunct="1">
              <a:lnSpc>
                <a:spcPts val="3500"/>
              </a:lnSpc>
              <a:buFontTx/>
              <a:buNone/>
            </a:pPr>
            <a:r>
              <a:rPr lang="en-US" altLang="zh-CN" sz="2400" smtClean="0">
                <a:solidFill>
                  <a:srgbClr val="336699"/>
                </a:solidFill>
              </a:rPr>
              <a:t>Hotline </a:t>
            </a:r>
            <a:r>
              <a:rPr lang="zh-CN" altLang="en-US" sz="2400" smtClean="0">
                <a:solidFill>
                  <a:srgbClr val="336699"/>
                </a:solidFill>
              </a:rPr>
              <a:t>：</a:t>
            </a:r>
            <a:r>
              <a:rPr lang="en-US" altLang="zh-CN" sz="2400" smtClean="0">
                <a:solidFill>
                  <a:srgbClr val="336699"/>
                </a:solidFill>
              </a:rPr>
              <a:t>400-600-8518</a:t>
            </a:r>
            <a:endParaRPr lang="zh-CN" altLang="en-US" sz="2400" smtClean="0">
              <a:solidFill>
                <a:srgbClr val="336699"/>
              </a:solidFill>
            </a:endParaRPr>
          </a:p>
        </p:txBody>
      </p:sp>
      <p:sp>
        <p:nvSpPr>
          <p:cNvPr id="51202" name="Rectangle 7"/>
          <p:cNvSpPr>
            <a:spLocks noChangeArrowheads="1"/>
          </p:cNvSpPr>
          <p:nvPr/>
        </p:nvSpPr>
        <p:spPr bwMode="auto">
          <a:xfrm>
            <a:off x="252413" y="593725"/>
            <a:ext cx="3060700" cy="606425"/>
          </a:xfrm>
          <a:prstGeom prst="rect">
            <a:avLst/>
          </a:prstGeom>
          <a:noFill/>
          <a:ln w="9525">
            <a:noFill/>
            <a:miter lim="800000"/>
          </a:ln>
        </p:spPr>
        <p:txBody>
          <a:bodyPr anchor="ctr"/>
          <a:lstStyle/>
          <a:p>
            <a:pPr algn="ctr">
              <a:spcBef>
                <a:spcPct val="0"/>
              </a:spcBef>
            </a:pPr>
            <a:r>
              <a:rPr lang="en-US" altLang="zh-CN" sz="4000">
                <a:solidFill>
                  <a:srgbClr val="808000"/>
                </a:solidFill>
              </a:rPr>
              <a:t>Contact us</a:t>
            </a:r>
            <a:r>
              <a:rPr lang="zh-CN" altLang="en-US" sz="4400" b="0">
                <a:solidFill>
                  <a:schemeClr val="tx2"/>
                </a:solidFill>
              </a:rPr>
              <a:t> </a:t>
            </a:r>
            <a:endParaRPr lang="zh-CN" altLang="en-US" sz="4400" b="0">
              <a:solidFill>
                <a:schemeClr val="tx2"/>
              </a:solidFill>
            </a:endParaRPr>
          </a:p>
        </p:txBody>
      </p:sp>
      <p:pic>
        <p:nvPicPr>
          <p:cNvPr id="51203" name="图片 1" descr="虹茂联系方式二维码_00"/>
          <p:cNvPicPr>
            <a:picLocks noChangeAspect="1" noChangeArrowheads="1"/>
          </p:cNvPicPr>
          <p:nvPr/>
        </p:nvPicPr>
        <p:blipFill>
          <a:blip r:embed="rId1" cstate="print"/>
          <a:srcRect/>
          <a:stretch>
            <a:fillRect/>
          </a:stretch>
        </p:blipFill>
        <p:spPr bwMode="auto">
          <a:xfrm>
            <a:off x="430213" y="4256088"/>
            <a:ext cx="8197850" cy="202723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539750" y="765175"/>
            <a:ext cx="4437063" cy="1008063"/>
          </a:xfrm>
        </p:spPr>
        <p:txBody>
          <a:bodyPr/>
          <a:lstStyle/>
          <a:p>
            <a:pPr eaLnBrk="1" hangingPunct="1"/>
            <a:r>
              <a:rPr lang="en-US" altLang="zh-CN" sz="4000" b="1" smtClean="0">
                <a:solidFill>
                  <a:srgbClr val="808000"/>
                </a:solidFill>
              </a:rPr>
              <a:t>Company Profile</a:t>
            </a:r>
            <a:r>
              <a:rPr lang="zh-CN" altLang="en-US" smtClean="0"/>
              <a:t> </a:t>
            </a:r>
            <a:endParaRPr lang="zh-CN" altLang="en-US" smtClean="0"/>
          </a:p>
        </p:txBody>
      </p:sp>
      <p:sp>
        <p:nvSpPr>
          <p:cNvPr id="34818" name="Rectangle 3"/>
          <p:cNvSpPr>
            <a:spLocks noGrp="1" noChangeArrowheads="1"/>
          </p:cNvSpPr>
          <p:nvPr>
            <p:ph type="body" sz="half" idx="1"/>
          </p:nvPr>
        </p:nvSpPr>
        <p:spPr>
          <a:xfrm>
            <a:off x="3419475" y="1558925"/>
            <a:ext cx="5400675" cy="2757488"/>
          </a:xfrm>
        </p:spPr>
        <p:txBody>
          <a:bodyPr/>
          <a:lstStyle/>
          <a:p>
            <a:pPr marL="0" indent="0">
              <a:buFontTx/>
              <a:buNone/>
            </a:pPr>
            <a:r>
              <a:rPr lang="zh-CN" altLang="en-US" sz="2400" b="1" smtClean="0">
                <a:solidFill>
                  <a:srgbClr val="336699"/>
                </a:solidFill>
              </a:rPr>
              <a:t>       </a:t>
            </a:r>
            <a:r>
              <a:rPr lang="en-US" altLang="zh-CN" sz="2400" smtClean="0">
                <a:solidFill>
                  <a:srgbClr val="1F497D"/>
                </a:solidFill>
                <a:ea typeface="微软雅黑" panose="020B0503020204020204" pitchFamily="34" charset="-122"/>
                <a:sym typeface="宋体" panose="02010600030101010101" pitchFamily="2" charset="-122"/>
              </a:rPr>
              <a:t>Shenzhen Hongmao Semicond -uctor Co., Ltd is a leading power management IC and signal chain IC design and sales enterprise in china , specializing in the design, production and sales of power  management IC and signal chain IC devices .</a:t>
            </a:r>
            <a:br>
              <a:rPr lang="zh-CN" altLang="en-US" sz="2400" b="1" smtClean="0">
                <a:solidFill>
                  <a:srgbClr val="336699"/>
                </a:solidFill>
                <a:ea typeface="微软雅黑" panose="020B0503020204020204" pitchFamily="34" charset="-122"/>
              </a:rPr>
            </a:br>
            <a:endParaRPr lang="zh-CN" altLang="en-US" sz="1800" b="1" smtClean="0">
              <a:solidFill>
                <a:srgbClr val="336699"/>
              </a:solidFill>
              <a:ea typeface="微软雅黑" panose="020B0503020204020204" pitchFamily="34" charset="-122"/>
            </a:endParaRPr>
          </a:p>
        </p:txBody>
      </p:sp>
      <p:pic>
        <p:nvPicPr>
          <p:cNvPr id="34819" name="Picture 7" descr="图片1"/>
          <p:cNvPicPr>
            <a:picLocks noChangeAspect="1" noChangeArrowheads="1"/>
          </p:cNvPicPr>
          <p:nvPr/>
        </p:nvPicPr>
        <p:blipFill>
          <a:blip r:embed="rId1" cstate="print"/>
          <a:srcRect/>
          <a:stretch>
            <a:fillRect/>
          </a:stretch>
        </p:blipFill>
        <p:spPr bwMode="auto">
          <a:xfrm>
            <a:off x="971550" y="1916113"/>
            <a:ext cx="2368550" cy="2171700"/>
          </a:xfrm>
          <a:prstGeom prst="rect">
            <a:avLst/>
          </a:prstGeom>
          <a:noFill/>
          <a:ln w="9525">
            <a:noFill/>
            <a:miter lim="800000"/>
            <a:headEnd/>
            <a:tailEnd/>
          </a:ln>
        </p:spPr>
      </p:pic>
      <p:sp>
        <p:nvSpPr>
          <p:cNvPr id="34820" name="Rectangle 8"/>
          <p:cNvSpPr>
            <a:spLocks noChangeArrowheads="1"/>
          </p:cNvSpPr>
          <p:nvPr/>
        </p:nvSpPr>
        <p:spPr bwMode="auto">
          <a:xfrm>
            <a:off x="250825" y="4149725"/>
            <a:ext cx="8785225" cy="2393950"/>
          </a:xfrm>
          <a:prstGeom prst="rect">
            <a:avLst/>
          </a:prstGeom>
          <a:noFill/>
          <a:ln w="9525">
            <a:noFill/>
            <a:miter lim="800000"/>
          </a:ln>
        </p:spPr>
        <p:txBody>
          <a:bodyPr/>
          <a:lstStyle/>
          <a:p>
            <a:pPr marL="342900" indent="-342900"/>
            <a:r>
              <a:rPr lang="zh-CN" altLang="en-US"/>
              <a:t>         </a:t>
            </a:r>
            <a:r>
              <a:rPr lang="zh-CN" altLang="en-US" b="0">
                <a:ea typeface="微软雅黑" panose="020B0503020204020204" pitchFamily="34" charset="-122"/>
              </a:rPr>
              <a:t>The company closely combines its leading</a:t>
            </a:r>
            <a:r>
              <a:rPr lang="en-US" altLang="zh-CN" b="0">
                <a:ea typeface="微软雅黑" panose="020B0503020204020204" pitchFamily="34" charset="-122"/>
              </a:rPr>
              <a:t> </a:t>
            </a:r>
            <a:r>
              <a:rPr lang="zh-CN" altLang="en-US" b="0">
                <a:ea typeface="微软雅黑" panose="020B0503020204020204" pitchFamily="34" charset="-122"/>
              </a:rPr>
              <a:t>advantages in device and process design, maintains  close cooperation and cooperation with domestic first-class wafer foundries and packaging foundries,</a:t>
            </a:r>
            <a:r>
              <a:rPr lang="en-US" altLang="zh-CN" b="0">
                <a:ea typeface="微软雅黑" panose="020B0503020204020204" pitchFamily="34" charset="-122"/>
              </a:rPr>
              <a:t> </a:t>
            </a:r>
            <a:r>
              <a:rPr lang="zh-CN" altLang="en-US" b="0">
                <a:ea typeface="微软雅黑" panose="020B0503020204020204" pitchFamily="34" charset="-122"/>
              </a:rPr>
              <a:t>strictly controls product quality, and ensure high-quality products and stable supply.</a:t>
            </a:r>
            <a:endParaRPr lang="zh-CN" altLang="en-US" b="0">
              <a:latin typeface="微软雅黑" panose="020B0503020204020204" pitchFamily="34" charset="-122"/>
              <a:ea typeface="微软雅黑" panose="020B0503020204020204" pitchFamily="34" charset="-122"/>
            </a:endParaRPr>
          </a:p>
          <a:p>
            <a:pPr marL="342900" indent="-342900">
              <a:lnSpc>
                <a:spcPct val="80000"/>
              </a:lnSpc>
            </a:pPr>
            <a:r>
              <a:rPr lang="zh-CN" altLang="en-US" sz="2000"/>
              <a:t>       </a:t>
            </a:r>
            <a:r>
              <a:rPr lang="zh-CN" altLang="en-US" sz="1800"/>
              <a:t>   </a:t>
            </a:r>
            <a:endParaRPr lang="zh-CN" altLang="en-US"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539750" y="735013"/>
            <a:ext cx="4451350" cy="895350"/>
          </a:xfrm>
        </p:spPr>
        <p:txBody>
          <a:bodyPr/>
          <a:lstStyle/>
          <a:p>
            <a:pPr eaLnBrk="1" hangingPunct="1"/>
            <a:r>
              <a:rPr lang="en-US" altLang="zh-CN" sz="4000" b="1" smtClean="0">
                <a:solidFill>
                  <a:srgbClr val="808000"/>
                </a:solidFill>
              </a:rPr>
              <a:t>Company Profile</a:t>
            </a:r>
            <a:r>
              <a:rPr lang="zh-CN" altLang="en-US" smtClean="0"/>
              <a:t> </a:t>
            </a:r>
            <a:endParaRPr lang="zh-CN" altLang="en-US" smtClean="0"/>
          </a:p>
        </p:txBody>
      </p:sp>
      <p:sp>
        <p:nvSpPr>
          <p:cNvPr id="35842" name="Rectangle 3"/>
          <p:cNvSpPr>
            <a:spLocks noGrp="1" noChangeArrowheads="1"/>
          </p:cNvSpPr>
          <p:nvPr>
            <p:ph type="body" sz="half" idx="1"/>
          </p:nvPr>
        </p:nvSpPr>
        <p:spPr>
          <a:xfrm>
            <a:off x="361950" y="1701800"/>
            <a:ext cx="8567738" cy="4749800"/>
          </a:xfrm>
        </p:spPr>
        <p:txBody>
          <a:bodyPr/>
          <a:lstStyle/>
          <a:p>
            <a:pPr eaLnBrk="1" hangingPunct="1">
              <a:lnSpc>
                <a:spcPct val="80000"/>
              </a:lnSpc>
              <a:buFontTx/>
              <a:buNone/>
            </a:pPr>
            <a:r>
              <a:rPr lang="zh-CN" altLang="en-US" sz="2400" b="1" smtClean="0">
                <a:solidFill>
                  <a:srgbClr val="336699"/>
                </a:solidFill>
              </a:rPr>
              <a:t>           </a:t>
            </a:r>
            <a:r>
              <a:rPr lang="zh-CN" altLang="en-US" sz="2400" smtClean="0">
                <a:solidFill>
                  <a:srgbClr val="336699"/>
                </a:solidFill>
              </a:rPr>
              <a:t>The company currently focuses on the</a:t>
            </a:r>
            <a:r>
              <a:rPr lang="en-US" altLang="zh-CN" sz="2400" smtClean="0">
                <a:solidFill>
                  <a:srgbClr val="336699"/>
                </a:solidFill>
              </a:rPr>
              <a:t> </a:t>
            </a:r>
            <a:r>
              <a:rPr lang="zh-CN" altLang="en-US" sz="2400" smtClean="0">
                <a:solidFill>
                  <a:srgbClr val="336699"/>
                </a:solidFill>
              </a:rPr>
              <a:t>design,</a:t>
            </a:r>
            <a:r>
              <a:rPr lang="en-US" altLang="zh-CN" sz="2400" smtClean="0">
                <a:solidFill>
                  <a:srgbClr val="336699"/>
                </a:solidFill>
              </a:rPr>
              <a:t> </a:t>
            </a:r>
            <a:r>
              <a:rPr lang="zh-CN" altLang="en-US" sz="2400" smtClean="0">
                <a:solidFill>
                  <a:srgbClr val="336699"/>
                </a:solidFill>
              </a:rPr>
              <a:t>produc</a:t>
            </a:r>
            <a:r>
              <a:rPr lang="en-US" altLang="zh-CN" sz="2400" smtClean="0">
                <a:solidFill>
                  <a:srgbClr val="336699"/>
                </a:solidFill>
              </a:rPr>
              <a:t> </a:t>
            </a:r>
            <a:r>
              <a:rPr lang="zh-CN" altLang="en-US" sz="2400" smtClean="0">
                <a:solidFill>
                  <a:srgbClr val="336699"/>
                </a:solidFill>
              </a:rPr>
              <a:t>tion</a:t>
            </a:r>
            <a:r>
              <a:rPr lang="en-US" altLang="zh-CN" sz="2400" smtClean="0">
                <a:solidFill>
                  <a:srgbClr val="336699"/>
                </a:solidFill>
              </a:rPr>
              <a:t> </a:t>
            </a:r>
            <a:r>
              <a:rPr lang="zh-CN" altLang="en-US" sz="2400" smtClean="0">
                <a:solidFill>
                  <a:srgbClr val="336699"/>
                </a:solidFill>
              </a:rPr>
              <a:t>, testing, quality control, sales, and service of power </a:t>
            </a:r>
            <a:r>
              <a:rPr lang="en-US" altLang="zh-CN" sz="2400" smtClean="0">
                <a:solidFill>
                  <a:srgbClr val="336699"/>
                </a:solidFill>
              </a:rPr>
              <a:t>management IC and signal chain IC</a:t>
            </a:r>
            <a:r>
              <a:rPr lang="zh-CN" altLang="en-US" sz="2400" smtClean="0">
                <a:solidFill>
                  <a:srgbClr val="336699"/>
                </a:solidFill>
              </a:rPr>
              <a:t> devices.</a:t>
            </a:r>
            <a:endParaRPr lang="zh-CN" altLang="en-US" sz="2400" smtClean="0">
              <a:solidFill>
                <a:srgbClr val="336699"/>
              </a:solidFill>
            </a:endParaRPr>
          </a:p>
          <a:p>
            <a:pPr eaLnBrk="1" hangingPunct="1">
              <a:lnSpc>
                <a:spcPct val="80000"/>
              </a:lnSpc>
              <a:buFontTx/>
              <a:buNone/>
            </a:pPr>
            <a:r>
              <a:rPr lang="en-US" altLang="zh-CN" sz="2400" b="1" smtClean="0">
                <a:solidFill>
                  <a:srgbClr val="336699"/>
                </a:solidFill>
              </a:rPr>
              <a:t>          </a:t>
            </a:r>
            <a:r>
              <a:rPr lang="zh-CN" altLang="en-US" sz="2400" smtClean="0">
                <a:solidFill>
                  <a:srgbClr val="336699"/>
                </a:solidFill>
              </a:rPr>
              <a:t>The positioning of the company's products is to align</a:t>
            </a:r>
            <a:r>
              <a:rPr lang="en-US" altLang="zh-CN" sz="2400" smtClean="0">
                <a:solidFill>
                  <a:srgbClr val="336699"/>
                </a:solidFill>
              </a:rPr>
              <a:t> </a:t>
            </a:r>
            <a:r>
              <a:rPr lang="zh-CN" altLang="en-US" sz="2400" smtClean="0">
                <a:solidFill>
                  <a:srgbClr val="336699"/>
                </a:solidFill>
              </a:rPr>
              <a:t>with imported and domestic brands in terms of performance and reliability, with a mid to high end</a:t>
            </a:r>
            <a:r>
              <a:rPr lang="en-US" altLang="zh-CN" sz="2400" smtClean="0">
                <a:solidFill>
                  <a:srgbClr val="336699"/>
                </a:solidFill>
              </a:rPr>
              <a:t> </a:t>
            </a:r>
            <a:r>
              <a:rPr lang="zh-CN" altLang="en-US" sz="2400" smtClean="0">
                <a:solidFill>
                  <a:srgbClr val="336699"/>
                </a:solidFill>
              </a:rPr>
              <a:t>application positioning, high cost performance, and emphasis on brand, quality, and reputat</a:t>
            </a:r>
            <a:r>
              <a:rPr lang="en-US" altLang="zh-CN" sz="2400" smtClean="0">
                <a:solidFill>
                  <a:srgbClr val="336699"/>
                </a:solidFill>
              </a:rPr>
              <a:t>.</a:t>
            </a:r>
            <a:endParaRPr lang="zh-CN" altLang="en-US" sz="2400" smtClean="0">
              <a:solidFill>
                <a:srgbClr val="336699"/>
              </a:solidFill>
            </a:endParaRPr>
          </a:p>
          <a:p>
            <a:pPr eaLnBrk="1" hangingPunct="1">
              <a:lnSpc>
                <a:spcPct val="80000"/>
              </a:lnSpc>
              <a:buFontTx/>
              <a:buNone/>
            </a:pPr>
            <a:r>
              <a:rPr lang="en-US" altLang="zh-CN" sz="2400" b="1" smtClean="0">
                <a:solidFill>
                  <a:srgbClr val="336699"/>
                </a:solidFill>
              </a:rPr>
              <a:t>          </a:t>
            </a:r>
            <a:r>
              <a:rPr lang="zh-CN" altLang="en-US" sz="2400" smtClean="0">
                <a:solidFill>
                  <a:srgbClr val="336699"/>
                </a:solidFill>
              </a:rPr>
              <a:t>The main team of the company is composed of a group of professional and experien</a:t>
            </a:r>
            <a:r>
              <a:rPr lang="en-US" altLang="zh-CN" sz="2400" smtClean="0">
                <a:solidFill>
                  <a:srgbClr val="336699"/>
                </a:solidFill>
              </a:rPr>
              <a:t>.</a:t>
            </a:r>
            <a:endParaRPr lang="zh-CN" altLang="en-US" sz="2400" smtClean="0">
              <a:solidFill>
                <a:srgbClr val="336699"/>
              </a:solidFill>
            </a:endParaRPr>
          </a:p>
          <a:p>
            <a:pPr eaLnBrk="1" hangingPunct="1">
              <a:lnSpc>
                <a:spcPct val="80000"/>
              </a:lnSpc>
              <a:buFontTx/>
              <a:buNone/>
            </a:pPr>
            <a:r>
              <a:rPr lang="en-US" altLang="zh-CN" sz="2400" smtClean="0">
                <a:solidFill>
                  <a:srgbClr val="336699"/>
                </a:solidFill>
              </a:rPr>
              <a:t>          </a:t>
            </a:r>
            <a:r>
              <a:rPr lang="zh-CN" altLang="en-US" sz="2400" smtClean="0">
                <a:solidFill>
                  <a:srgbClr val="336699"/>
                </a:solidFill>
              </a:rPr>
              <a:t>The company aims to become one of the most valuable suppliers of power </a:t>
            </a:r>
            <a:r>
              <a:rPr lang="en-US" altLang="zh-CN" sz="2400" smtClean="0">
                <a:solidFill>
                  <a:srgbClr val="336699"/>
                </a:solidFill>
              </a:rPr>
              <a:t>management IC and signal chain IC </a:t>
            </a:r>
            <a:r>
              <a:rPr lang="zh-CN" altLang="en-US" sz="2400" smtClean="0">
                <a:solidFill>
                  <a:srgbClr val="336699"/>
                </a:solidFill>
              </a:rPr>
              <a:t>in china</a:t>
            </a:r>
            <a:r>
              <a:rPr lang="en-US" altLang="zh-CN" sz="2400" smtClean="0">
                <a:solidFill>
                  <a:srgbClr val="336699"/>
                </a:solidFill>
              </a:rPr>
              <a:t>.</a:t>
            </a:r>
            <a:endParaRPr lang="zh-CN" altLang="en-US" sz="2400" smtClean="0">
              <a:solidFill>
                <a:srgbClr val="336699"/>
              </a:solidFill>
            </a:endParaRPr>
          </a:p>
          <a:p>
            <a:pPr eaLnBrk="1" hangingPunct="1">
              <a:lnSpc>
                <a:spcPct val="80000"/>
              </a:lnSpc>
              <a:buFontTx/>
              <a:buNone/>
            </a:pPr>
            <a:endParaRPr lang="zh-CN" altLang="en-US" sz="2400" b="1" smtClean="0">
              <a:solidFill>
                <a:srgbClr val="336699"/>
              </a:solidFill>
            </a:endParaRPr>
          </a:p>
          <a:p>
            <a:pPr eaLnBrk="1" hangingPunct="1">
              <a:lnSpc>
                <a:spcPct val="80000"/>
              </a:lnSpc>
              <a:buFontTx/>
              <a:buNone/>
            </a:pPr>
            <a:r>
              <a:rPr lang="zh-CN" altLang="en-US" sz="2400" b="1" smtClean="0">
                <a:solidFill>
                  <a:srgbClr val="336699"/>
                </a:solidFill>
              </a:rPr>
              <a:t>       </a:t>
            </a:r>
            <a:endParaRPr lang="zh-CN" altLang="en-US" sz="2400" b="1" smtClean="0">
              <a:solidFill>
                <a:srgbClr val="33669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xfrm>
            <a:off x="539750" y="577850"/>
            <a:ext cx="4371975" cy="836613"/>
          </a:xfrm>
        </p:spPr>
        <p:txBody>
          <a:bodyPr/>
          <a:lstStyle/>
          <a:p>
            <a:pPr eaLnBrk="1" hangingPunct="1"/>
            <a:r>
              <a:rPr lang="en-US" altLang="zh-CN" sz="4000" b="1" smtClean="0">
                <a:solidFill>
                  <a:srgbClr val="808000"/>
                </a:solidFill>
              </a:rPr>
              <a:t>Company Profile</a:t>
            </a:r>
            <a:r>
              <a:rPr lang="zh-CN" altLang="en-US" smtClean="0"/>
              <a:t> </a:t>
            </a:r>
            <a:endParaRPr lang="zh-CN" altLang="en-US" smtClean="0"/>
          </a:p>
        </p:txBody>
      </p:sp>
      <p:sp>
        <p:nvSpPr>
          <p:cNvPr id="36866" name="Rectangle 3"/>
          <p:cNvSpPr>
            <a:spLocks noGrp="1" noChangeArrowheads="1"/>
          </p:cNvSpPr>
          <p:nvPr>
            <p:ph type="body" sz="half" idx="1"/>
          </p:nvPr>
        </p:nvSpPr>
        <p:spPr>
          <a:xfrm>
            <a:off x="354013" y="1485900"/>
            <a:ext cx="8537575" cy="4751388"/>
          </a:xfrm>
        </p:spPr>
        <p:txBody>
          <a:bodyPr/>
          <a:lstStyle/>
          <a:p>
            <a:pPr eaLnBrk="1" hangingPunct="1">
              <a:buFontTx/>
              <a:buNone/>
            </a:pPr>
            <a:r>
              <a:rPr lang="zh-CN" altLang="en-US" sz="2800" b="1" smtClean="0">
                <a:solidFill>
                  <a:srgbClr val="336699"/>
                </a:solidFill>
              </a:rPr>
              <a:t>         </a:t>
            </a:r>
            <a:r>
              <a:rPr lang="zh-CN" altLang="en-US" sz="2000" smtClean="0">
                <a:solidFill>
                  <a:srgbClr val="336699"/>
                </a:solidFill>
              </a:rPr>
              <a:t>The company is a member of Shenzhen Semiconductor Association and China Power Supply Societ</a:t>
            </a:r>
            <a:r>
              <a:rPr lang="en-US" altLang="zh-CN" sz="2000" smtClean="0">
                <a:solidFill>
                  <a:srgbClr val="336699"/>
                </a:solidFill>
              </a:rPr>
              <a:t>.</a:t>
            </a:r>
            <a:endParaRPr lang="zh-CN" altLang="en-US" sz="2000" smtClean="0">
              <a:solidFill>
                <a:srgbClr val="336699"/>
              </a:solidFill>
            </a:endParaRPr>
          </a:p>
          <a:p>
            <a:pPr eaLnBrk="1" hangingPunct="1">
              <a:lnSpc>
                <a:spcPct val="110000"/>
              </a:lnSpc>
              <a:buFontTx/>
              <a:buNone/>
            </a:pPr>
            <a:r>
              <a:rPr lang="zh-CN" altLang="en-US" sz="2000" smtClean="0">
                <a:solidFill>
                  <a:srgbClr val="336699"/>
                </a:solidFill>
              </a:rPr>
              <a:t>       </a:t>
            </a:r>
            <a:r>
              <a:rPr lang="en-US" altLang="zh-CN" sz="2000" smtClean="0">
                <a:solidFill>
                  <a:srgbClr val="336699"/>
                </a:solidFill>
              </a:rPr>
              <a:t>  </a:t>
            </a:r>
            <a:r>
              <a:rPr lang="zh-CN" altLang="en-US" sz="2000" smtClean="0">
                <a:solidFill>
                  <a:srgbClr val="336699"/>
                </a:solidFill>
              </a:rPr>
              <a:t>The company is based on independent innovation and is committ -ed to promoting the independent brand products of "</a:t>
            </a:r>
            <a:r>
              <a:rPr lang="en-US" altLang="zh-CN" sz="2000" smtClean="0">
                <a:solidFill>
                  <a:srgbClr val="336699"/>
                </a:solidFill>
              </a:rPr>
              <a:t> </a:t>
            </a:r>
            <a:r>
              <a:rPr lang="zh-CN" altLang="en-US" sz="2000" smtClean="0">
                <a:solidFill>
                  <a:srgbClr val="336699"/>
                </a:solidFill>
              </a:rPr>
              <a:t>Hongm</a:t>
            </a:r>
            <a:r>
              <a:rPr lang="en-US" altLang="zh-CN" sz="2000" smtClean="0">
                <a:solidFill>
                  <a:srgbClr val="336699"/>
                </a:solidFill>
              </a:rPr>
              <a:t>ao</a:t>
            </a:r>
            <a:r>
              <a:rPr lang="zh-CN" altLang="en-US" sz="2000" smtClean="0">
                <a:solidFill>
                  <a:srgbClr val="336699"/>
                </a:solidFill>
              </a:rPr>
              <a:t> Semiconductor</a:t>
            </a:r>
            <a:r>
              <a:rPr lang="en-US" altLang="zh-CN" sz="2000" smtClean="0">
                <a:solidFill>
                  <a:srgbClr val="336699"/>
                </a:solidFill>
              </a:rPr>
              <a:t> </a:t>
            </a:r>
            <a:r>
              <a:rPr lang="zh-CN" altLang="en-US" sz="2000" smtClean="0">
                <a:solidFill>
                  <a:srgbClr val="336699"/>
                </a:solidFill>
              </a:rPr>
              <a:t>(H&amp;M SEMI)</a:t>
            </a:r>
            <a:r>
              <a:rPr lang="en-US" altLang="zh-CN" sz="2000" smtClean="0">
                <a:solidFill>
                  <a:srgbClr val="336699"/>
                </a:solidFill>
              </a:rPr>
              <a:t> </a:t>
            </a:r>
            <a:r>
              <a:rPr lang="zh-CN" altLang="en-US" sz="2000" smtClean="0">
                <a:solidFill>
                  <a:srgbClr val="336699"/>
                </a:solidFill>
              </a:rPr>
              <a:t>"</a:t>
            </a:r>
            <a:r>
              <a:rPr lang="en-US" altLang="zh-CN" sz="2000" smtClean="0">
                <a:solidFill>
                  <a:srgbClr val="336699"/>
                </a:solidFill>
              </a:rPr>
              <a:t> </a:t>
            </a:r>
            <a:r>
              <a:rPr lang="zh-CN" altLang="en-US" sz="2000" smtClean="0">
                <a:solidFill>
                  <a:srgbClr val="336699"/>
                </a:solidFill>
              </a:rPr>
              <a:t>.</a:t>
            </a:r>
            <a:endParaRPr lang="zh-CN" altLang="en-US" sz="2000" smtClean="0">
              <a:solidFill>
                <a:srgbClr val="336699"/>
              </a:solidFill>
            </a:endParaRPr>
          </a:p>
          <a:p>
            <a:pPr eaLnBrk="1" hangingPunct="1">
              <a:lnSpc>
                <a:spcPct val="110000"/>
              </a:lnSpc>
              <a:buFontTx/>
              <a:buNone/>
            </a:pPr>
            <a:r>
              <a:rPr lang="en-US" altLang="zh-CN" sz="2000" smtClean="0">
                <a:solidFill>
                  <a:srgbClr val="336699"/>
                </a:solidFill>
              </a:rPr>
              <a:t>         </a:t>
            </a:r>
            <a:r>
              <a:rPr lang="zh-CN" altLang="en-US" sz="2000" smtClean="0">
                <a:solidFill>
                  <a:srgbClr val="336699"/>
                </a:solidFill>
              </a:rPr>
              <a:t>The company is committed to providing customers with cost-effective products, efficient and timely delivery, professional technical support</a:t>
            </a:r>
            <a:r>
              <a:rPr lang="en-US" altLang="zh-CN" sz="2000" smtClean="0">
                <a:solidFill>
                  <a:srgbClr val="336699"/>
                </a:solidFill>
              </a:rPr>
              <a:t>.</a:t>
            </a:r>
            <a:endParaRPr lang="zh-CN" altLang="en-US" sz="2000" smtClean="0">
              <a:solidFill>
                <a:srgbClr val="336699"/>
              </a:solidFill>
            </a:endParaRPr>
          </a:p>
          <a:p>
            <a:pPr eaLnBrk="1" hangingPunct="1">
              <a:lnSpc>
                <a:spcPct val="90000"/>
              </a:lnSpc>
              <a:buFontTx/>
              <a:buNone/>
            </a:pPr>
            <a:r>
              <a:rPr lang="en-US" altLang="zh-CN" sz="2000" smtClean="0">
                <a:solidFill>
                  <a:srgbClr val="336699"/>
                </a:solidFill>
              </a:rPr>
              <a:t>         </a:t>
            </a:r>
            <a:r>
              <a:rPr lang="zh-CN" altLang="en-US" sz="2000" smtClean="0">
                <a:solidFill>
                  <a:srgbClr val="336699"/>
                </a:solidFill>
              </a:rPr>
              <a:t>All our products can be customized with screen printing according to customer requirements!</a:t>
            </a:r>
            <a:endParaRPr lang="zh-CN" altLang="en-US" sz="2000" smtClean="0">
              <a:solidFill>
                <a:srgbClr val="336699"/>
              </a:solidFill>
            </a:endParaRPr>
          </a:p>
          <a:p>
            <a:pPr eaLnBrk="1" hangingPunct="1">
              <a:buFontTx/>
              <a:buNone/>
            </a:pPr>
            <a:r>
              <a:rPr lang="en-US" altLang="zh-CN" sz="2000" smtClean="0">
                <a:solidFill>
                  <a:srgbClr val="336699"/>
                </a:solidFill>
              </a:rPr>
              <a:t>         </a:t>
            </a:r>
            <a:r>
              <a:rPr lang="zh-CN" altLang="en-US" sz="2000" smtClean="0">
                <a:solidFill>
                  <a:srgbClr val="336699"/>
                </a:solidFill>
              </a:rPr>
              <a:t>The company adheres to the service spirit of integrity, professiona -lism, and enthusiasm, pursues the highest customer satisfaction with the most responsible attitude, and regards customers as eternal partn -ers on the growth path, growing together with them</a:t>
            </a:r>
            <a:r>
              <a:rPr lang="en-US" altLang="zh-CN" sz="2000" smtClean="0">
                <a:solidFill>
                  <a:srgbClr val="336699"/>
                </a:solidFill>
              </a:rPr>
              <a:t>.</a:t>
            </a:r>
            <a:endParaRPr lang="zh-CN" altLang="en-US" sz="2000" b="1" smtClean="0">
              <a:solidFill>
                <a:srgbClr val="336699"/>
              </a:solidFill>
            </a:endParaRPr>
          </a:p>
        </p:txBody>
      </p:sp>
      <p:sp>
        <p:nvSpPr>
          <p:cNvPr id="2" name="文本框 1"/>
          <p:cNvSpPr txBox="1"/>
          <p:nvPr/>
        </p:nvSpPr>
        <p:spPr>
          <a:xfrm>
            <a:off x="222250" y="3053080"/>
            <a:ext cx="3048000" cy="460375"/>
          </a:xfrm>
          <a:prstGeom prst="rect">
            <a:avLst/>
          </a:prstGeom>
          <a:noFill/>
        </p:spPr>
        <p:txBody>
          <a:bodyPr wrap="square" rtlCol="0">
            <a:spAutoFit/>
          </a:bodyPr>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Text Box 3"/>
          <p:cNvSpPr txBox="1">
            <a:spLocks noChangeArrowheads="1"/>
          </p:cNvSpPr>
          <p:nvPr/>
        </p:nvSpPr>
        <p:spPr bwMode="auto">
          <a:xfrm>
            <a:off x="1476375" y="2205038"/>
            <a:ext cx="5832475" cy="366712"/>
          </a:xfrm>
          <a:prstGeom prst="rect">
            <a:avLst/>
          </a:prstGeom>
          <a:noFill/>
          <a:ln w="9525">
            <a:noFill/>
            <a:miter lim="800000"/>
          </a:ln>
        </p:spPr>
        <p:txBody>
          <a:bodyPr>
            <a:spAutoFit/>
          </a:bodyPr>
          <a:lstStyle/>
          <a:p>
            <a:pPr>
              <a:spcBef>
                <a:spcPct val="0"/>
              </a:spcBef>
            </a:pPr>
            <a:endParaRPr lang="zh-CN" altLang="en-US" sz="1800" b="0">
              <a:solidFill>
                <a:schemeClr val="tx1"/>
              </a:solidFill>
            </a:endParaRPr>
          </a:p>
        </p:txBody>
      </p:sp>
      <p:sp>
        <p:nvSpPr>
          <p:cNvPr id="37890" name="Text Box 4"/>
          <p:cNvSpPr txBox="1">
            <a:spLocks noChangeArrowheads="1"/>
          </p:cNvSpPr>
          <p:nvPr/>
        </p:nvSpPr>
        <p:spPr bwMode="auto">
          <a:xfrm>
            <a:off x="611188" y="1654175"/>
            <a:ext cx="8137525" cy="4217988"/>
          </a:xfrm>
          <a:prstGeom prst="rect">
            <a:avLst/>
          </a:prstGeom>
          <a:noFill/>
          <a:ln w="9525">
            <a:noFill/>
            <a:miter lim="800000"/>
          </a:ln>
        </p:spPr>
        <p:txBody>
          <a:bodyPr/>
          <a:lstStyle/>
          <a:p>
            <a:pPr>
              <a:lnSpc>
                <a:spcPts val="3300"/>
              </a:lnSpc>
              <a:spcBef>
                <a:spcPct val="0"/>
              </a:spcBef>
            </a:pPr>
            <a:r>
              <a:rPr lang="zh-CN" altLang="en-US"/>
              <a:t>        </a:t>
            </a:r>
            <a:r>
              <a:rPr lang="en-US" altLang="zh-CN" b="0"/>
              <a:t>Since its establishment, Hongmao Semiconductor has developed rapidly and its products have covered a total of 500 product models, including power management IC ( charge management IC / Li-ion BT protection IC / LDO / LVD(reset ) IC /DC-DC(buck/boost) / LED driver / moto driver / voltage reference / CC and CV controller / PWM controller ), signal chain IC ( Op Amps/ comparator / logic circuit / anlog switch / RS -232 interface ) , and many other types.</a:t>
            </a:r>
            <a:r>
              <a:rPr lang="zh-CN" altLang="en-US"/>
              <a:t> </a:t>
            </a:r>
            <a:endParaRPr lang="zh-CN" altLang="en-US"/>
          </a:p>
          <a:p>
            <a:pPr>
              <a:spcBef>
                <a:spcPct val="0"/>
              </a:spcBef>
            </a:pPr>
            <a:endParaRPr lang="zh-CN" altLang="en-US"/>
          </a:p>
          <a:p>
            <a:pPr>
              <a:spcBef>
                <a:spcPct val="0"/>
              </a:spcBef>
            </a:pPr>
            <a:endParaRPr lang="zh-CN" altLang="en-US"/>
          </a:p>
          <a:p>
            <a:pPr>
              <a:spcBef>
                <a:spcPct val="0"/>
              </a:spcBef>
            </a:pPr>
            <a:endParaRPr lang="zh-CN" altLang="en-US" sz="1800" b="0">
              <a:solidFill>
                <a:schemeClr val="tx1"/>
              </a:solidFill>
            </a:endParaRPr>
          </a:p>
          <a:p>
            <a:pPr>
              <a:spcBef>
                <a:spcPct val="0"/>
              </a:spcBef>
            </a:pPr>
            <a:endParaRPr lang="zh-CN" altLang="en-US" sz="1800" b="0">
              <a:solidFill>
                <a:schemeClr val="tx1"/>
              </a:solidFill>
            </a:endParaRPr>
          </a:p>
        </p:txBody>
      </p:sp>
      <p:sp>
        <p:nvSpPr>
          <p:cNvPr id="37891" name="Rectangle 6"/>
          <p:cNvSpPr>
            <a:spLocks noChangeArrowheads="1"/>
          </p:cNvSpPr>
          <p:nvPr/>
        </p:nvSpPr>
        <p:spPr bwMode="auto">
          <a:xfrm>
            <a:off x="539750" y="765175"/>
            <a:ext cx="4010025" cy="1008063"/>
          </a:xfrm>
          <a:prstGeom prst="rect">
            <a:avLst/>
          </a:prstGeom>
          <a:noFill/>
          <a:ln w="9525">
            <a:noFill/>
            <a:miter lim="800000"/>
          </a:ln>
        </p:spPr>
        <p:txBody>
          <a:bodyPr anchor="ctr"/>
          <a:lstStyle/>
          <a:p>
            <a:pPr algn="ctr">
              <a:spcBef>
                <a:spcPct val="0"/>
              </a:spcBef>
            </a:pPr>
            <a:r>
              <a:rPr lang="en-US" altLang="zh-CN" sz="4000">
                <a:solidFill>
                  <a:srgbClr val="808000"/>
                </a:solidFill>
              </a:rPr>
              <a:t>Main products</a:t>
            </a:r>
            <a:endParaRPr lang="en-US" altLang="zh-CN" sz="4000" b="0">
              <a:solidFill>
                <a:srgbClr val="808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Rectangle 30"/>
          <p:cNvSpPr>
            <a:spLocks noChangeArrowheads="1"/>
          </p:cNvSpPr>
          <p:nvPr/>
        </p:nvSpPr>
        <p:spPr bwMode="auto">
          <a:xfrm>
            <a:off x="255588" y="693738"/>
            <a:ext cx="6135687" cy="1008062"/>
          </a:xfrm>
          <a:prstGeom prst="rect">
            <a:avLst/>
          </a:prstGeom>
          <a:noFill/>
          <a:ln w="9525">
            <a:noFill/>
            <a:miter lim="800000"/>
          </a:ln>
        </p:spPr>
        <p:txBody>
          <a:bodyPr anchor="ctr"/>
          <a:lstStyle/>
          <a:p>
            <a:pPr algn="ctr">
              <a:spcBef>
                <a:spcPct val="0"/>
              </a:spcBef>
            </a:pPr>
            <a:r>
              <a:rPr lang="en-US" altLang="zh-CN" sz="4000">
                <a:solidFill>
                  <a:srgbClr val="808000"/>
                </a:solidFill>
              </a:rPr>
              <a:t>Organizational Structure</a:t>
            </a:r>
            <a:r>
              <a:rPr lang="zh-CN" altLang="en-US" sz="4400" b="0">
                <a:solidFill>
                  <a:schemeClr val="tx2"/>
                </a:solidFill>
              </a:rPr>
              <a:t> </a:t>
            </a:r>
            <a:endParaRPr lang="zh-CN" altLang="en-US" sz="4400" b="0">
              <a:solidFill>
                <a:schemeClr val="tx2"/>
              </a:solidFill>
            </a:endParaRPr>
          </a:p>
        </p:txBody>
      </p:sp>
      <p:pic>
        <p:nvPicPr>
          <p:cNvPr id="38914" name="图片 1" descr="组织架构图"/>
          <p:cNvPicPr>
            <a:picLocks noChangeAspect="1" noChangeArrowheads="1"/>
          </p:cNvPicPr>
          <p:nvPr/>
        </p:nvPicPr>
        <p:blipFill>
          <a:blip r:embed="rId1" cstate="print"/>
          <a:srcRect t="12019"/>
          <a:stretch>
            <a:fillRect/>
          </a:stretch>
        </p:blipFill>
        <p:spPr bwMode="auto">
          <a:xfrm>
            <a:off x="71438" y="1773238"/>
            <a:ext cx="9007475" cy="40862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Text Box 32"/>
          <p:cNvSpPr txBox="1">
            <a:spLocks noChangeArrowheads="1"/>
          </p:cNvSpPr>
          <p:nvPr/>
        </p:nvSpPr>
        <p:spPr bwMode="auto">
          <a:xfrm>
            <a:off x="1476375" y="2205038"/>
            <a:ext cx="5832475" cy="366712"/>
          </a:xfrm>
          <a:prstGeom prst="rect">
            <a:avLst/>
          </a:prstGeom>
          <a:noFill/>
          <a:ln w="9525">
            <a:noFill/>
            <a:miter lim="800000"/>
          </a:ln>
        </p:spPr>
        <p:txBody>
          <a:bodyPr>
            <a:spAutoFit/>
          </a:bodyPr>
          <a:lstStyle/>
          <a:p>
            <a:pPr>
              <a:spcBef>
                <a:spcPct val="0"/>
              </a:spcBef>
            </a:pPr>
            <a:endParaRPr lang="zh-CN" altLang="en-US" sz="1800" b="0">
              <a:solidFill>
                <a:schemeClr val="tx1"/>
              </a:solidFill>
            </a:endParaRPr>
          </a:p>
        </p:txBody>
      </p:sp>
      <p:sp>
        <p:nvSpPr>
          <p:cNvPr id="39938" name="Text Box 34"/>
          <p:cNvSpPr txBox="1">
            <a:spLocks noChangeArrowheads="1"/>
          </p:cNvSpPr>
          <p:nvPr/>
        </p:nvSpPr>
        <p:spPr bwMode="auto">
          <a:xfrm>
            <a:off x="827088" y="2205038"/>
            <a:ext cx="7705725" cy="3355975"/>
          </a:xfrm>
          <a:prstGeom prst="rect">
            <a:avLst/>
          </a:prstGeom>
          <a:noFill/>
          <a:ln w="9525">
            <a:noFill/>
            <a:miter lim="800000"/>
          </a:ln>
        </p:spPr>
        <p:txBody>
          <a:bodyPr/>
          <a:lstStyle/>
          <a:p>
            <a:pPr>
              <a:lnSpc>
                <a:spcPts val="3300"/>
              </a:lnSpc>
              <a:spcBef>
                <a:spcPct val="0"/>
              </a:spcBef>
            </a:pPr>
            <a:r>
              <a:rPr lang="zh-CN" altLang="en-US" sz="1800" b="0">
                <a:solidFill>
                  <a:schemeClr val="tx1"/>
                </a:solidFill>
              </a:rPr>
              <a:t>          </a:t>
            </a:r>
            <a:r>
              <a:rPr lang="zh-CN" altLang="en-US" b="0">
                <a:solidFill>
                  <a:srgbClr val="003366"/>
                </a:solidFill>
              </a:rPr>
              <a:t>The company currently has around 40 employees, including 30 with a college degree or above, 18 with a bachelor's degree or above, and 2 with a master's degree or above. Among them, there are 10 R&amp;D engineers, 5 FAE engineers, and 2 professional quality inspectors. All employees receive regular industry and job training.</a:t>
            </a:r>
            <a:endParaRPr lang="zh-CN" altLang="en-US">
              <a:solidFill>
                <a:srgbClr val="003366"/>
              </a:solidFill>
            </a:endParaRPr>
          </a:p>
          <a:p>
            <a:pPr>
              <a:lnSpc>
                <a:spcPts val="3300"/>
              </a:lnSpc>
              <a:spcBef>
                <a:spcPct val="0"/>
              </a:spcBef>
            </a:pPr>
            <a:endParaRPr lang="zh-CN" altLang="en-US"/>
          </a:p>
          <a:p>
            <a:pPr>
              <a:lnSpc>
                <a:spcPts val="3200"/>
              </a:lnSpc>
              <a:spcBef>
                <a:spcPct val="0"/>
              </a:spcBef>
            </a:pPr>
            <a:endParaRPr lang="zh-CN" altLang="en-US"/>
          </a:p>
          <a:p>
            <a:pPr>
              <a:spcBef>
                <a:spcPct val="0"/>
              </a:spcBef>
            </a:pPr>
            <a:endParaRPr lang="zh-CN" altLang="en-US">
              <a:solidFill>
                <a:srgbClr val="003366"/>
              </a:solidFill>
            </a:endParaRPr>
          </a:p>
          <a:p>
            <a:pPr>
              <a:spcBef>
                <a:spcPct val="0"/>
              </a:spcBef>
            </a:pPr>
            <a:endParaRPr lang="zh-CN" altLang="en-US">
              <a:solidFill>
                <a:srgbClr val="003366"/>
              </a:solidFill>
            </a:endParaRPr>
          </a:p>
          <a:p>
            <a:pPr>
              <a:spcBef>
                <a:spcPct val="0"/>
              </a:spcBef>
            </a:pPr>
            <a:endParaRPr lang="zh-CN" altLang="en-US" sz="1800" b="0">
              <a:solidFill>
                <a:schemeClr val="tx1"/>
              </a:solidFill>
            </a:endParaRPr>
          </a:p>
          <a:p>
            <a:pPr>
              <a:spcBef>
                <a:spcPct val="0"/>
              </a:spcBef>
            </a:pPr>
            <a:endParaRPr lang="zh-CN" altLang="en-US" sz="1800" b="0">
              <a:solidFill>
                <a:schemeClr val="tx1"/>
              </a:solidFill>
            </a:endParaRPr>
          </a:p>
        </p:txBody>
      </p:sp>
      <p:sp>
        <p:nvSpPr>
          <p:cNvPr id="39939" name="Rectangle 35"/>
          <p:cNvSpPr>
            <a:spLocks noChangeArrowheads="1"/>
          </p:cNvSpPr>
          <p:nvPr/>
        </p:nvSpPr>
        <p:spPr bwMode="auto">
          <a:xfrm>
            <a:off x="539750" y="765175"/>
            <a:ext cx="1485900" cy="1008063"/>
          </a:xfrm>
          <a:prstGeom prst="rect">
            <a:avLst/>
          </a:prstGeom>
          <a:noFill/>
          <a:ln w="9525">
            <a:noFill/>
            <a:miter lim="800000"/>
          </a:ln>
        </p:spPr>
        <p:txBody>
          <a:bodyPr anchor="ctr"/>
          <a:lstStyle/>
          <a:p>
            <a:pPr algn="ctr"/>
            <a:r>
              <a:rPr lang="en-US" altLang="zh-CN" sz="4000">
                <a:solidFill>
                  <a:srgbClr val="808000"/>
                </a:solidFill>
              </a:rPr>
              <a:t>Staff</a:t>
            </a:r>
            <a:endParaRPr lang="en-US" altLang="zh-CN" sz="4400" b="0">
              <a:solidFill>
                <a:schemeClr val="tx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Rectangle 6"/>
          <p:cNvSpPr>
            <a:spLocks noChangeArrowheads="1"/>
          </p:cNvSpPr>
          <p:nvPr/>
        </p:nvSpPr>
        <p:spPr bwMode="auto">
          <a:xfrm>
            <a:off x="547688" y="765175"/>
            <a:ext cx="2455862" cy="431800"/>
          </a:xfrm>
          <a:prstGeom prst="rect">
            <a:avLst/>
          </a:prstGeom>
          <a:noFill/>
          <a:ln w="9525">
            <a:noFill/>
            <a:miter lim="800000"/>
          </a:ln>
        </p:spPr>
        <p:txBody>
          <a:bodyPr anchor="ctr"/>
          <a:lstStyle/>
          <a:p>
            <a:pPr algn="ctr">
              <a:spcBef>
                <a:spcPct val="0"/>
              </a:spcBef>
            </a:pPr>
            <a:r>
              <a:rPr lang="en-US" altLang="zh-CN" sz="4400">
                <a:solidFill>
                  <a:srgbClr val="808000"/>
                </a:solidFill>
              </a:rPr>
              <a:t>Catalog</a:t>
            </a:r>
            <a:r>
              <a:rPr lang="zh-CN" altLang="en-US" sz="4400" b="0">
                <a:solidFill>
                  <a:schemeClr val="tx2"/>
                </a:solidFill>
              </a:rPr>
              <a:t> </a:t>
            </a:r>
            <a:endParaRPr lang="zh-CN" altLang="en-US" sz="4400" b="0">
              <a:solidFill>
                <a:schemeClr val="tx2"/>
              </a:solidFill>
            </a:endParaRPr>
          </a:p>
        </p:txBody>
      </p:sp>
      <p:sp>
        <p:nvSpPr>
          <p:cNvPr id="40962" name="Text Box 6"/>
          <p:cNvSpPr txBox="1">
            <a:spLocks noChangeArrowheads="1"/>
          </p:cNvSpPr>
          <p:nvPr/>
        </p:nvSpPr>
        <p:spPr bwMode="auto">
          <a:xfrm>
            <a:off x="684213" y="1397000"/>
            <a:ext cx="3382962" cy="5630863"/>
          </a:xfrm>
          <a:prstGeom prst="rect">
            <a:avLst/>
          </a:prstGeom>
          <a:noFill/>
          <a:ln w="9525">
            <a:noFill/>
            <a:miter lim="800000"/>
          </a:ln>
        </p:spPr>
        <p:txBody>
          <a:bodyPr>
            <a:spAutoFit/>
          </a:bodyPr>
          <a:lstStyle/>
          <a:p>
            <a:pPr>
              <a:spcBef>
                <a:spcPct val="0"/>
              </a:spcBef>
            </a:pPr>
            <a:r>
              <a:rPr lang="en-US" altLang="zh-CN" sz="1800"/>
              <a:t>LDO IC</a:t>
            </a:r>
            <a:endParaRPr lang="en-US" altLang="zh-CN" sz="1800"/>
          </a:p>
          <a:p>
            <a:pPr>
              <a:spcBef>
                <a:spcPct val="0"/>
              </a:spcBef>
            </a:pPr>
            <a:r>
              <a:rPr lang="en-US" altLang="zh-CN" sz="1800"/>
              <a:t>Enable LDO IC</a:t>
            </a:r>
            <a:endParaRPr lang="en-US" altLang="zh-CN" sz="1800"/>
          </a:p>
          <a:p>
            <a:pPr>
              <a:spcBef>
                <a:spcPct val="0"/>
              </a:spcBef>
            </a:pPr>
            <a:r>
              <a:rPr lang="en-US" altLang="zh-CN" sz="1800"/>
              <a:t>High voltage LDO IC</a:t>
            </a:r>
            <a:endParaRPr lang="en-US" altLang="zh-CN" sz="1800"/>
          </a:p>
          <a:p>
            <a:pPr>
              <a:spcBef>
                <a:spcPct val="0"/>
              </a:spcBef>
            </a:pPr>
            <a:r>
              <a:rPr lang="en-US" altLang="zh-CN" sz="1800"/>
              <a:t>Enable high voltage LDO IC</a:t>
            </a:r>
            <a:endParaRPr lang="en-US" altLang="zh-CN" sz="1800"/>
          </a:p>
          <a:p>
            <a:pPr>
              <a:spcBef>
                <a:spcPct val="0"/>
              </a:spcBef>
            </a:pPr>
            <a:r>
              <a:rPr lang="en-US" altLang="zh-CN" sz="1800"/>
              <a:t>1 cell linear Li-ion charge IC</a:t>
            </a:r>
            <a:endParaRPr lang="en-US" altLang="zh-CN" sz="1800"/>
          </a:p>
          <a:p>
            <a:pPr>
              <a:spcBef>
                <a:spcPct val="0"/>
              </a:spcBef>
            </a:pPr>
            <a:r>
              <a:rPr lang="en-US" altLang="zh-CN" sz="1800"/>
              <a:t>1 cell linear LFP  charge IC</a:t>
            </a:r>
            <a:endParaRPr lang="en-US" altLang="zh-CN" sz="1800"/>
          </a:p>
          <a:p>
            <a:pPr>
              <a:spcBef>
                <a:spcPct val="0"/>
              </a:spcBef>
            </a:pPr>
            <a:r>
              <a:rPr lang="en-US" altLang="zh-CN" sz="1800"/>
              <a:t>Ni-Mh / Ni-Cd charge IC</a:t>
            </a:r>
            <a:endParaRPr lang="en-US" altLang="zh-CN" sz="1800"/>
          </a:p>
          <a:p>
            <a:pPr>
              <a:spcBef>
                <a:spcPct val="0"/>
              </a:spcBef>
            </a:pPr>
            <a:r>
              <a:rPr lang="en-US" altLang="zh-CN" sz="1800"/>
              <a:t>Solor power charge IC</a:t>
            </a:r>
            <a:endParaRPr lang="en-US" altLang="zh-CN" sz="1800"/>
          </a:p>
          <a:p>
            <a:pPr>
              <a:spcBef>
                <a:spcPct val="0"/>
              </a:spcBef>
            </a:pPr>
            <a:r>
              <a:rPr lang="en-US" altLang="zh-CN" sz="1800"/>
              <a:t>1 cell Li-ion protection IC</a:t>
            </a:r>
            <a:endParaRPr lang="en-US" altLang="zh-CN" sz="1800"/>
          </a:p>
          <a:p>
            <a:pPr>
              <a:spcBef>
                <a:spcPct val="0"/>
              </a:spcBef>
            </a:pPr>
            <a:r>
              <a:rPr lang="en-US" altLang="zh-CN" sz="1800"/>
              <a:t>2 cells Li-ion protection IC</a:t>
            </a:r>
            <a:endParaRPr lang="en-US" altLang="zh-CN" sz="1800"/>
          </a:p>
          <a:p>
            <a:pPr>
              <a:spcBef>
                <a:spcPct val="0"/>
              </a:spcBef>
            </a:pPr>
            <a:r>
              <a:rPr lang="en-US" altLang="zh-CN" sz="1800"/>
              <a:t>Li-ion protect IC include Mos</a:t>
            </a:r>
            <a:endParaRPr lang="en-US" altLang="zh-CN" sz="1800"/>
          </a:p>
          <a:p>
            <a:pPr>
              <a:spcBef>
                <a:spcPct val="0"/>
              </a:spcBef>
            </a:pPr>
            <a:r>
              <a:rPr lang="en-US" altLang="zh-CN" sz="1800"/>
              <a:t>LVD IC ( Reset IC )</a:t>
            </a:r>
            <a:endParaRPr lang="en-US" altLang="zh-CN" sz="1800"/>
          </a:p>
          <a:p>
            <a:pPr>
              <a:spcBef>
                <a:spcPct val="0"/>
              </a:spcBef>
            </a:pPr>
            <a:r>
              <a:rPr lang="en-US" altLang="zh-CN" sz="1800"/>
              <a:t>Watchdog IC</a:t>
            </a:r>
            <a:endParaRPr lang="en-US" altLang="zh-CN" sz="1800"/>
          </a:p>
          <a:p>
            <a:pPr>
              <a:spcBef>
                <a:spcPct val="0"/>
              </a:spcBef>
            </a:pPr>
            <a:r>
              <a:rPr lang="en-US" altLang="zh-CN" sz="1800"/>
              <a:t>DC-DC Syn-boost IC</a:t>
            </a:r>
            <a:endParaRPr lang="en-US" altLang="zh-CN" sz="1800"/>
          </a:p>
          <a:p>
            <a:pPr>
              <a:spcBef>
                <a:spcPct val="0"/>
              </a:spcBef>
            </a:pPr>
            <a:r>
              <a:rPr lang="en-US" altLang="zh-CN" sz="1800"/>
              <a:t>DC-DC boost converter IC</a:t>
            </a:r>
            <a:endParaRPr lang="en-US" altLang="zh-CN" sz="1800"/>
          </a:p>
          <a:p>
            <a:pPr>
              <a:spcBef>
                <a:spcPct val="0"/>
              </a:spcBef>
            </a:pPr>
            <a:r>
              <a:rPr lang="en-US" altLang="zh-CN" sz="1800"/>
              <a:t>DC-DC charge-pump IC</a:t>
            </a:r>
            <a:endParaRPr lang="en-US" altLang="zh-CN" sz="1800"/>
          </a:p>
          <a:p>
            <a:pPr>
              <a:spcBef>
                <a:spcPct val="0"/>
              </a:spcBef>
            </a:pPr>
            <a:r>
              <a:rPr lang="en-US" altLang="zh-CN" sz="1800"/>
              <a:t>DC-DC buck converter IC</a:t>
            </a:r>
            <a:endParaRPr lang="en-US" altLang="zh-CN" sz="1800"/>
          </a:p>
          <a:p>
            <a:pPr>
              <a:spcBef>
                <a:spcPct val="0"/>
              </a:spcBef>
            </a:pPr>
            <a:r>
              <a:rPr lang="en-US" altLang="zh-CN" sz="1800"/>
              <a:t>DC-DC high voltage buck IC</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p:txBody>
      </p:sp>
      <p:sp>
        <p:nvSpPr>
          <p:cNvPr id="40963" name="Text Box 6"/>
          <p:cNvSpPr txBox="1">
            <a:spLocks noChangeArrowheads="1"/>
          </p:cNvSpPr>
          <p:nvPr/>
        </p:nvSpPr>
        <p:spPr bwMode="auto">
          <a:xfrm>
            <a:off x="4357688" y="1385888"/>
            <a:ext cx="4449762" cy="5354637"/>
          </a:xfrm>
          <a:prstGeom prst="rect">
            <a:avLst/>
          </a:prstGeom>
          <a:noFill/>
          <a:ln w="9525">
            <a:noFill/>
            <a:miter lim="800000"/>
          </a:ln>
        </p:spPr>
        <p:txBody>
          <a:bodyPr>
            <a:spAutoFit/>
          </a:bodyPr>
          <a:lstStyle/>
          <a:p>
            <a:pPr>
              <a:spcBef>
                <a:spcPct val="0"/>
              </a:spcBef>
            </a:pPr>
            <a:r>
              <a:rPr lang="en-US" altLang="zh-CN" sz="1800"/>
              <a:t>RS232 interface IC</a:t>
            </a:r>
            <a:endParaRPr lang="en-US" altLang="zh-CN" sz="1800"/>
          </a:p>
          <a:p>
            <a:pPr>
              <a:spcBef>
                <a:spcPct val="0"/>
              </a:spcBef>
            </a:pPr>
            <a:r>
              <a:rPr lang="en-US" altLang="zh-CN" sz="1800"/>
              <a:t>DC-DC buck LED driver C</a:t>
            </a:r>
            <a:endParaRPr lang="en-US" altLang="zh-CN" sz="1800"/>
          </a:p>
          <a:p>
            <a:pPr>
              <a:spcBef>
                <a:spcPct val="0"/>
              </a:spcBef>
            </a:pPr>
            <a:r>
              <a:rPr lang="en-US" altLang="zh-CN" sz="1800"/>
              <a:t>LED lamp/bulblamp/desklamp driver IC</a:t>
            </a:r>
            <a:endParaRPr lang="en-US" altLang="zh-CN" sz="1800"/>
          </a:p>
          <a:p>
            <a:pPr>
              <a:spcBef>
                <a:spcPct val="0"/>
              </a:spcBef>
            </a:pPr>
            <a:r>
              <a:rPr lang="en-US" altLang="zh-CN" sz="1800"/>
              <a:t>Non-isolate buck IC(appliance IC)</a:t>
            </a:r>
            <a:endParaRPr lang="en-US" altLang="zh-CN" sz="1800"/>
          </a:p>
          <a:p>
            <a:pPr>
              <a:spcBef>
                <a:spcPct val="0"/>
              </a:spcBef>
            </a:pPr>
            <a:r>
              <a:rPr lang="en-US" altLang="zh-CN" sz="1800"/>
              <a:t>Op Amps IC</a:t>
            </a:r>
            <a:endParaRPr lang="en-US" altLang="zh-CN" sz="1800"/>
          </a:p>
          <a:p>
            <a:pPr>
              <a:spcBef>
                <a:spcPct val="0"/>
              </a:spcBef>
            </a:pPr>
            <a:r>
              <a:rPr lang="en-US" altLang="zh-CN" sz="1800"/>
              <a:t>Comparator IC</a:t>
            </a:r>
            <a:endParaRPr lang="en-US" altLang="zh-CN" sz="1800"/>
          </a:p>
          <a:p>
            <a:pPr>
              <a:spcBef>
                <a:spcPct val="0"/>
              </a:spcBef>
            </a:pPr>
            <a:r>
              <a:rPr lang="en-US" altLang="zh-CN" sz="1800"/>
              <a:t>Logic circuit IC</a:t>
            </a:r>
            <a:endParaRPr lang="en-US" altLang="zh-CN" sz="1800"/>
          </a:p>
          <a:p>
            <a:pPr>
              <a:spcBef>
                <a:spcPct val="0"/>
              </a:spcBef>
            </a:pPr>
            <a:r>
              <a:rPr lang="en-US" altLang="zh-CN" sz="1800"/>
              <a:t>Analog switch IC</a:t>
            </a:r>
            <a:endParaRPr lang="en-US" altLang="zh-CN" sz="1800"/>
          </a:p>
          <a:p>
            <a:pPr>
              <a:spcBef>
                <a:spcPct val="0"/>
              </a:spcBef>
            </a:pPr>
            <a:r>
              <a:rPr lang="en-US" altLang="zh-CN" sz="1800"/>
              <a:t>RTC IC</a:t>
            </a:r>
            <a:endParaRPr lang="en-US" altLang="zh-CN" sz="1800"/>
          </a:p>
          <a:p>
            <a:pPr>
              <a:spcBef>
                <a:spcPct val="0"/>
              </a:spcBef>
            </a:pPr>
            <a:r>
              <a:rPr lang="en-US" altLang="zh-CN" sz="1800"/>
              <a:t>DC brush moto driver IC</a:t>
            </a:r>
            <a:endParaRPr lang="en-US" altLang="zh-CN" sz="1800"/>
          </a:p>
          <a:p>
            <a:pPr>
              <a:spcBef>
                <a:spcPct val="0"/>
              </a:spcBef>
            </a:pPr>
            <a:r>
              <a:rPr lang="en-US" altLang="zh-CN" sz="1800"/>
              <a:t>Low consumption hall switch IC</a:t>
            </a:r>
            <a:endParaRPr lang="en-US" altLang="zh-CN" sz="1800"/>
          </a:p>
          <a:p>
            <a:pPr>
              <a:spcBef>
                <a:spcPct val="0"/>
              </a:spcBef>
            </a:pPr>
            <a:r>
              <a:rPr lang="en-US" altLang="zh-CN" sz="1800"/>
              <a:t>3-terminal positive voltage regulator IC</a:t>
            </a:r>
            <a:endParaRPr lang="en-US" altLang="zh-CN" sz="1800"/>
          </a:p>
          <a:p>
            <a:pPr>
              <a:spcBef>
                <a:spcPct val="0"/>
              </a:spcBef>
            </a:pPr>
            <a:r>
              <a:rPr lang="en-US" altLang="zh-CN" sz="1800"/>
              <a:t>General DC-DC converter IC</a:t>
            </a:r>
            <a:endParaRPr lang="en-US" altLang="zh-CN" sz="1800"/>
          </a:p>
          <a:p>
            <a:pPr>
              <a:spcBef>
                <a:spcPct val="0"/>
              </a:spcBef>
            </a:pPr>
            <a:r>
              <a:rPr lang="en-US" altLang="zh-CN" sz="1800"/>
              <a:t>General PWM controller IC</a:t>
            </a:r>
            <a:endParaRPr lang="en-US" altLang="zh-CN" sz="1800"/>
          </a:p>
          <a:p>
            <a:pPr>
              <a:spcBef>
                <a:spcPct val="0"/>
              </a:spcBef>
            </a:pPr>
            <a:r>
              <a:rPr lang="en-US" altLang="zh-CN" sz="1800"/>
              <a:t>CC and CV controller IC</a:t>
            </a:r>
            <a:endParaRPr lang="en-US" altLang="zh-CN" sz="1800"/>
          </a:p>
          <a:p>
            <a:pPr>
              <a:spcBef>
                <a:spcPct val="0"/>
              </a:spcBef>
            </a:pPr>
            <a:r>
              <a:rPr lang="en-US" altLang="zh-CN" sz="1800"/>
              <a:t>Voltage reference IC</a:t>
            </a:r>
            <a:endParaRPr lang="en-US" altLang="zh-CN" sz="1800"/>
          </a:p>
          <a:p>
            <a:pPr>
              <a:spcBef>
                <a:spcPct val="0"/>
              </a:spcBef>
            </a:pPr>
            <a:r>
              <a:rPr lang="en-US" altLang="zh-CN" sz="1800"/>
              <a:t>Darlington transistor array IC</a:t>
            </a:r>
            <a:endParaRPr lang="en-US" altLang="zh-CN" sz="1800"/>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Rectangle 3"/>
          <p:cNvSpPr>
            <a:spLocks noGrp="1" noChangeArrowheads="1"/>
          </p:cNvSpPr>
          <p:nvPr>
            <p:ph type="body" sz="half" idx="1"/>
          </p:nvPr>
        </p:nvSpPr>
        <p:spPr/>
        <p:txBody>
          <a:bodyPr/>
          <a:lstStyle/>
          <a:p>
            <a:pPr eaLnBrk="1" hangingPunct="1">
              <a:buFontTx/>
              <a:buNone/>
            </a:pPr>
            <a:endParaRPr lang="zh-CN" altLang="en-US" sz="3600" b="1" smtClean="0">
              <a:solidFill>
                <a:srgbClr val="003366"/>
              </a:solidFill>
            </a:endParaRPr>
          </a:p>
          <a:p>
            <a:pPr eaLnBrk="1" hangingPunct="1"/>
            <a:endParaRPr lang="zh-CN" altLang="en-US" sz="3600" b="1" smtClean="0">
              <a:solidFill>
                <a:srgbClr val="003366"/>
              </a:solidFill>
            </a:endParaRPr>
          </a:p>
        </p:txBody>
      </p:sp>
      <p:sp>
        <p:nvSpPr>
          <p:cNvPr id="41986" name="Text Box 6"/>
          <p:cNvSpPr txBox="1">
            <a:spLocks noChangeArrowheads="1"/>
          </p:cNvSpPr>
          <p:nvPr/>
        </p:nvSpPr>
        <p:spPr bwMode="auto">
          <a:xfrm>
            <a:off x="755650" y="1412875"/>
            <a:ext cx="2520950" cy="4708525"/>
          </a:xfrm>
          <a:prstGeom prst="rect">
            <a:avLst/>
          </a:prstGeom>
          <a:noFill/>
          <a:ln w="9525">
            <a:noFill/>
            <a:miter lim="800000"/>
          </a:ln>
        </p:spPr>
        <p:txBody>
          <a:bodyPr/>
          <a:lstStyle/>
          <a:p>
            <a:pPr>
              <a:spcBef>
                <a:spcPct val="0"/>
              </a:spcBef>
            </a:pPr>
            <a:r>
              <a:rPr lang="en-US" altLang="zh-CN" sz="1800"/>
              <a:t>LDO IC</a:t>
            </a:r>
            <a:endParaRPr lang="en-US" altLang="zh-CN" sz="1800"/>
          </a:p>
          <a:p>
            <a:pPr>
              <a:spcBef>
                <a:spcPct val="0"/>
              </a:spcBef>
            </a:pPr>
            <a:r>
              <a:rPr lang="en-US" altLang="zh-CN" sz="1800" b="0">
                <a:solidFill>
                  <a:srgbClr val="993300"/>
                </a:solidFill>
              </a:rPr>
              <a:t>HM6206</a:t>
            </a:r>
            <a:endParaRPr lang="en-US" altLang="zh-CN" sz="1800" b="0">
              <a:solidFill>
                <a:srgbClr val="993300"/>
              </a:solidFill>
            </a:endParaRPr>
          </a:p>
          <a:p>
            <a:pPr>
              <a:spcBef>
                <a:spcPct val="0"/>
              </a:spcBef>
            </a:pPr>
            <a:r>
              <a:rPr lang="en-US" altLang="zh-CN" sz="1800" b="0">
                <a:solidFill>
                  <a:srgbClr val="993300"/>
                </a:solidFill>
              </a:rPr>
              <a:t>HM6235</a:t>
            </a:r>
            <a:endParaRPr lang="en-US" altLang="zh-CN" sz="1800" b="0">
              <a:solidFill>
                <a:srgbClr val="993300"/>
              </a:solidFill>
            </a:endParaRPr>
          </a:p>
          <a:p>
            <a:pPr>
              <a:spcBef>
                <a:spcPct val="0"/>
              </a:spcBef>
            </a:pPr>
            <a:r>
              <a:rPr lang="en-US" altLang="zh-CN" sz="1800" b="0">
                <a:solidFill>
                  <a:srgbClr val="993300"/>
                </a:solidFill>
              </a:rPr>
              <a:t>HM6216</a:t>
            </a:r>
            <a:endParaRPr lang="en-US" altLang="zh-CN" sz="1800" b="0">
              <a:solidFill>
                <a:srgbClr val="993300"/>
              </a:solidFill>
            </a:endParaRPr>
          </a:p>
          <a:p>
            <a:pPr>
              <a:spcBef>
                <a:spcPct val="0"/>
              </a:spcBef>
            </a:pPr>
            <a:r>
              <a:rPr lang="en-US" altLang="zh-CN" sz="1800" b="0">
                <a:solidFill>
                  <a:srgbClr val="993300"/>
                </a:solidFill>
              </a:rPr>
              <a:t>HM6226</a:t>
            </a:r>
            <a:endParaRPr lang="en-US" altLang="zh-CN" sz="1800" b="0">
              <a:solidFill>
                <a:srgbClr val="993300"/>
              </a:solidFill>
            </a:endParaRPr>
          </a:p>
          <a:p>
            <a:pPr>
              <a:spcBef>
                <a:spcPct val="0"/>
              </a:spcBef>
            </a:pPr>
            <a:r>
              <a:rPr lang="en-US" altLang="zh-CN" sz="1800" b="0">
                <a:solidFill>
                  <a:srgbClr val="993300"/>
                </a:solidFill>
              </a:rPr>
              <a:t>HM6214</a:t>
            </a:r>
            <a:endParaRPr lang="en-US" altLang="zh-CN" sz="1800" b="0">
              <a:solidFill>
                <a:srgbClr val="993300"/>
              </a:solidFill>
            </a:endParaRPr>
          </a:p>
          <a:p>
            <a:pPr>
              <a:spcBef>
                <a:spcPct val="0"/>
              </a:spcBef>
            </a:pPr>
            <a:r>
              <a:rPr lang="en-US" altLang="zh-CN" sz="1800" b="0">
                <a:solidFill>
                  <a:srgbClr val="993300"/>
                </a:solidFill>
              </a:rPr>
              <a:t>HM6234</a:t>
            </a:r>
            <a:endParaRPr lang="en-US" altLang="zh-CN" sz="1800" b="0">
              <a:solidFill>
                <a:srgbClr val="993300"/>
              </a:solidFill>
            </a:endParaRPr>
          </a:p>
          <a:p>
            <a:pPr>
              <a:spcBef>
                <a:spcPct val="0"/>
              </a:spcBef>
            </a:pPr>
            <a:r>
              <a:rPr lang="en-US" altLang="zh-CN" sz="1800" b="0">
                <a:solidFill>
                  <a:srgbClr val="993300"/>
                </a:solidFill>
              </a:rPr>
              <a:t>HM1235</a:t>
            </a:r>
            <a:endParaRPr lang="en-US" altLang="zh-CN" sz="1800" b="0">
              <a:solidFill>
                <a:srgbClr val="993300"/>
              </a:solidFill>
            </a:endParaRPr>
          </a:p>
          <a:p>
            <a:pPr>
              <a:spcBef>
                <a:spcPct val="0"/>
              </a:spcBef>
            </a:pPr>
            <a:r>
              <a:rPr lang="en-US" altLang="zh-CN" sz="1800" b="0">
                <a:solidFill>
                  <a:srgbClr val="993300"/>
                </a:solidFill>
              </a:rPr>
              <a:t>HM6245</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r>
              <a:rPr lang="en-US" altLang="zh-CN" sz="2000"/>
              <a:t>Enable LDO IC</a:t>
            </a:r>
            <a:endParaRPr lang="en-US" altLang="zh-CN" sz="2000"/>
          </a:p>
          <a:p>
            <a:pPr>
              <a:spcBef>
                <a:spcPct val="0"/>
              </a:spcBef>
            </a:pPr>
            <a:r>
              <a:rPr lang="en-US" altLang="zh-CN" sz="1800" b="0">
                <a:solidFill>
                  <a:srgbClr val="993300"/>
                </a:solidFill>
              </a:rPr>
              <a:t>HM1234</a:t>
            </a:r>
            <a:endParaRPr lang="en-US" altLang="zh-CN" sz="1800" b="0">
              <a:solidFill>
                <a:srgbClr val="993300"/>
              </a:solidFill>
            </a:endParaRPr>
          </a:p>
          <a:p>
            <a:pPr>
              <a:spcBef>
                <a:spcPct val="0"/>
              </a:spcBef>
            </a:pPr>
            <a:r>
              <a:rPr lang="en-US" altLang="zh-CN" sz="1800" b="0">
                <a:solidFill>
                  <a:srgbClr val="993300"/>
                </a:solidFill>
              </a:rPr>
              <a:t>HM6234</a:t>
            </a:r>
            <a:endParaRPr lang="en-US" altLang="zh-CN" sz="1800" b="0">
              <a:solidFill>
                <a:srgbClr val="993300"/>
              </a:solidFill>
            </a:endParaRPr>
          </a:p>
          <a:p>
            <a:pPr>
              <a:spcBef>
                <a:spcPct val="0"/>
              </a:spcBef>
            </a:pPr>
            <a:r>
              <a:rPr lang="en-US" altLang="zh-CN" sz="1800" b="0">
                <a:solidFill>
                  <a:srgbClr val="993300"/>
                </a:solidFill>
              </a:rPr>
              <a:t>HM1235</a:t>
            </a:r>
            <a:endParaRPr lang="en-US" altLang="zh-CN" sz="1800" b="0">
              <a:solidFill>
                <a:srgbClr val="993300"/>
              </a:solidFill>
            </a:endParaRPr>
          </a:p>
          <a:p>
            <a:pPr>
              <a:spcBef>
                <a:spcPct val="0"/>
              </a:spcBef>
            </a:pPr>
            <a:r>
              <a:rPr lang="en-US" altLang="zh-CN" sz="1800" b="0">
                <a:solidFill>
                  <a:srgbClr val="993300"/>
                </a:solidFill>
              </a:rPr>
              <a:t>HM1156</a:t>
            </a:r>
            <a:endParaRPr lang="en-US" altLang="zh-CN" sz="1800" b="0">
              <a:solidFill>
                <a:srgbClr val="993300"/>
              </a:solidFill>
            </a:endParaRPr>
          </a:p>
          <a:p>
            <a:pPr>
              <a:spcBef>
                <a:spcPct val="0"/>
              </a:spcBef>
            </a:pPr>
            <a:r>
              <a:rPr lang="en-US" altLang="zh-CN" sz="1800" b="0">
                <a:solidFill>
                  <a:srgbClr val="993300"/>
                </a:solidFill>
              </a:rPr>
              <a:t>HM8805-ADJ</a:t>
            </a: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a:p>
            <a:pPr>
              <a:spcBef>
                <a:spcPct val="0"/>
              </a:spcBef>
            </a:pPr>
            <a:endParaRPr lang="en-US" altLang="zh-CN" sz="1800" b="0">
              <a:solidFill>
                <a:srgbClr val="993300"/>
              </a:solidFill>
            </a:endParaRPr>
          </a:p>
        </p:txBody>
      </p:sp>
      <p:sp>
        <p:nvSpPr>
          <p:cNvPr id="41987" name="Text Box 8"/>
          <p:cNvSpPr txBox="1">
            <a:spLocks noChangeArrowheads="1"/>
          </p:cNvSpPr>
          <p:nvPr/>
        </p:nvSpPr>
        <p:spPr bwMode="auto">
          <a:xfrm>
            <a:off x="6877050" y="1147763"/>
            <a:ext cx="3527425" cy="396875"/>
          </a:xfrm>
          <a:prstGeom prst="rect">
            <a:avLst/>
          </a:prstGeom>
          <a:noFill/>
          <a:ln w="9525">
            <a:noFill/>
            <a:miter lim="800000"/>
          </a:ln>
        </p:spPr>
        <p:txBody>
          <a:bodyPr>
            <a:spAutoFit/>
          </a:bodyPr>
          <a:lstStyle/>
          <a:p>
            <a:pPr>
              <a:lnSpc>
                <a:spcPts val="2400"/>
              </a:lnSpc>
              <a:spcBef>
                <a:spcPct val="0"/>
              </a:spcBef>
            </a:pPr>
            <a:endParaRPr lang="en-US" altLang="zh-CN" sz="1800"/>
          </a:p>
        </p:txBody>
      </p:sp>
      <p:sp>
        <p:nvSpPr>
          <p:cNvPr id="41988" name="Text Box 19"/>
          <p:cNvSpPr txBox="1">
            <a:spLocks noChangeArrowheads="1"/>
          </p:cNvSpPr>
          <p:nvPr/>
        </p:nvSpPr>
        <p:spPr bwMode="auto">
          <a:xfrm>
            <a:off x="6083300" y="1412875"/>
            <a:ext cx="2530475" cy="2330450"/>
          </a:xfrm>
          <a:prstGeom prst="rect">
            <a:avLst/>
          </a:prstGeom>
          <a:noFill/>
          <a:ln w="9525">
            <a:noFill/>
            <a:miter lim="800000"/>
          </a:ln>
        </p:spPr>
        <p:txBody>
          <a:bodyPr>
            <a:spAutoFit/>
          </a:bodyPr>
          <a:lstStyle/>
          <a:p>
            <a:pPr>
              <a:lnSpc>
                <a:spcPct val="90000"/>
              </a:lnSpc>
              <a:spcBef>
                <a:spcPct val="0"/>
              </a:spcBef>
            </a:pPr>
            <a:r>
              <a:rPr lang="en-US" altLang="zh-CN" sz="1800"/>
              <a:t>High voltage enable LDO IC</a:t>
            </a:r>
            <a:br>
              <a:rPr lang="en-US" altLang="zh-CN" sz="1800"/>
            </a:br>
            <a:r>
              <a:rPr lang="en-US" altLang="zh-CN" sz="1800" b="0">
                <a:solidFill>
                  <a:srgbClr val="993300"/>
                </a:solidFill>
              </a:rPr>
              <a:t>HM78XXM5</a:t>
            </a:r>
            <a:endParaRPr lang="en-US" altLang="zh-CN" sz="1800" b="0">
              <a:solidFill>
                <a:srgbClr val="993300"/>
              </a:solidFill>
            </a:endParaRPr>
          </a:p>
          <a:p>
            <a:pPr>
              <a:lnSpc>
                <a:spcPct val="90000"/>
              </a:lnSpc>
              <a:spcBef>
                <a:spcPct val="0"/>
              </a:spcBef>
            </a:pPr>
            <a:r>
              <a:rPr lang="en-US" altLang="zh-CN" sz="1800" b="0">
                <a:solidFill>
                  <a:srgbClr val="993300"/>
                </a:solidFill>
              </a:rPr>
              <a:t>HM73XXHB</a:t>
            </a:r>
            <a:endParaRPr lang="en-US" altLang="zh-CN" sz="1800" b="0">
              <a:solidFill>
                <a:srgbClr val="993300"/>
              </a:solidFill>
            </a:endParaRPr>
          </a:p>
          <a:p>
            <a:pPr>
              <a:lnSpc>
                <a:spcPct val="90000"/>
              </a:lnSpc>
              <a:spcBef>
                <a:spcPct val="0"/>
              </a:spcBef>
            </a:pPr>
            <a:r>
              <a:rPr lang="en-US" altLang="zh-CN" sz="1800" b="0">
                <a:solidFill>
                  <a:srgbClr val="993300"/>
                </a:solidFill>
              </a:rPr>
              <a:t>HM54XXBM5</a:t>
            </a:r>
            <a:endParaRPr lang="en-US" altLang="zh-CN" sz="1800" b="0">
              <a:solidFill>
                <a:srgbClr val="993300"/>
              </a:solidFill>
            </a:endParaRPr>
          </a:p>
          <a:p>
            <a:pPr>
              <a:lnSpc>
                <a:spcPct val="90000"/>
              </a:lnSpc>
              <a:spcBef>
                <a:spcPct val="0"/>
              </a:spcBef>
            </a:pPr>
            <a:r>
              <a:rPr lang="en-US" altLang="zh-CN" sz="1800" b="0">
                <a:solidFill>
                  <a:srgbClr val="993300"/>
                </a:solidFill>
              </a:rPr>
              <a:t>HM56XXBM5</a:t>
            </a:r>
            <a:endParaRPr lang="en-US" altLang="zh-CN" sz="1800" b="0">
              <a:solidFill>
                <a:srgbClr val="993300"/>
              </a:solidFill>
            </a:endParaRPr>
          </a:p>
          <a:p>
            <a:pPr>
              <a:lnSpc>
                <a:spcPct val="90000"/>
              </a:lnSpc>
              <a:spcBef>
                <a:spcPct val="0"/>
              </a:spcBef>
            </a:pPr>
            <a:r>
              <a:rPr lang="en-US" altLang="zh-CN" sz="1800" b="0">
                <a:solidFill>
                  <a:srgbClr val="993300"/>
                </a:solidFill>
              </a:rPr>
              <a:t>HM29151</a:t>
            </a:r>
            <a:endParaRPr lang="en-US" altLang="zh-CN" sz="1800" b="0">
              <a:solidFill>
                <a:srgbClr val="993300"/>
              </a:solidFill>
            </a:endParaRPr>
          </a:p>
          <a:p>
            <a:pPr>
              <a:lnSpc>
                <a:spcPct val="90000"/>
              </a:lnSpc>
              <a:spcBef>
                <a:spcPct val="0"/>
              </a:spcBef>
            </a:pPr>
            <a:r>
              <a:rPr lang="en-US" altLang="zh-CN" sz="1800" b="0">
                <a:solidFill>
                  <a:srgbClr val="993300"/>
                </a:solidFill>
              </a:rPr>
              <a:t>HM29152</a:t>
            </a:r>
            <a:endParaRPr lang="en-US" altLang="zh-CN" sz="1800" b="0">
              <a:solidFill>
                <a:srgbClr val="993300"/>
              </a:solidFill>
            </a:endParaRPr>
          </a:p>
          <a:p>
            <a:pPr>
              <a:lnSpc>
                <a:spcPct val="90000"/>
              </a:lnSpc>
              <a:spcBef>
                <a:spcPct val="0"/>
              </a:spcBef>
            </a:pPr>
            <a:endParaRPr lang="zh-CN" altLang="en-US" sz="1800"/>
          </a:p>
        </p:txBody>
      </p:sp>
      <p:sp>
        <p:nvSpPr>
          <p:cNvPr id="41989" name="Text Box 20"/>
          <p:cNvSpPr txBox="1">
            <a:spLocks noChangeArrowheads="1"/>
          </p:cNvSpPr>
          <p:nvPr/>
        </p:nvSpPr>
        <p:spPr bwMode="auto">
          <a:xfrm>
            <a:off x="3059113" y="1412875"/>
            <a:ext cx="2759075" cy="4584700"/>
          </a:xfrm>
          <a:prstGeom prst="rect">
            <a:avLst/>
          </a:prstGeom>
          <a:noFill/>
          <a:ln w="9525">
            <a:noFill/>
            <a:miter lim="800000"/>
          </a:ln>
        </p:spPr>
        <p:txBody>
          <a:bodyPr>
            <a:spAutoFit/>
          </a:bodyPr>
          <a:lstStyle/>
          <a:p>
            <a:pPr>
              <a:spcBef>
                <a:spcPct val="0"/>
              </a:spcBef>
            </a:pPr>
            <a:r>
              <a:rPr lang="en-US" altLang="zh-CN" sz="2000"/>
              <a:t>High voltage </a:t>
            </a:r>
            <a:r>
              <a:rPr lang="zh-CN" altLang="en-US" sz="2000"/>
              <a:t> </a:t>
            </a:r>
            <a:r>
              <a:rPr lang="en-US" altLang="zh-CN" sz="2000"/>
              <a:t>LDO IC</a:t>
            </a:r>
            <a:endParaRPr lang="en-US" altLang="zh-CN" sz="2000"/>
          </a:p>
          <a:p>
            <a:pPr>
              <a:spcBef>
                <a:spcPct val="0"/>
              </a:spcBef>
            </a:pPr>
            <a:r>
              <a:rPr lang="en-US" altLang="zh-CN" sz="1800" b="0">
                <a:solidFill>
                  <a:srgbClr val="993300"/>
                </a:solidFill>
              </a:rPr>
              <a:t>HM75XX</a:t>
            </a:r>
            <a:endParaRPr lang="en-US" altLang="zh-CN" sz="1800" b="0">
              <a:solidFill>
                <a:srgbClr val="993300"/>
              </a:solidFill>
            </a:endParaRPr>
          </a:p>
          <a:p>
            <a:pPr>
              <a:spcBef>
                <a:spcPct val="0"/>
              </a:spcBef>
            </a:pPr>
            <a:r>
              <a:rPr lang="en-US" altLang="zh-CN" sz="1800" b="0">
                <a:solidFill>
                  <a:srgbClr val="993300"/>
                </a:solidFill>
              </a:rPr>
              <a:t>HM75XXH</a:t>
            </a:r>
            <a:endParaRPr lang="en-US" altLang="zh-CN" sz="1800" b="0">
              <a:solidFill>
                <a:srgbClr val="993300"/>
              </a:solidFill>
            </a:endParaRPr>
          </a:p>
          <a:p>
            <a:pPr>
              <a:spcBef>
                <a:spcPct val="0"/>
              </a:spcBef>
            </a:pPr>
            <a:r>
              <a:rPr lang="en-US" altLang="zh-CN" sz="1800" b="0">
                <a:solidFill>
                  <a:srgbClr val="993300"/>
                </a:solidFill>
              </a:rPr>
              <a:t>HM75XXHB</a:t>
            </a:r>
            <a:endParaRPr lang="en-US" altLang="zh-CN" sz="1800" b="0">
              <a:solidFill>
                <a:srgbClr val="993300"/>
              </a:solidFill>
            </a:endParaRPr>
          </a:p>
          <a:p>
            <a:pPr>
              <a:spcBef>
                <a:spcPct val="0"/>
              </a:spcBef>
            </a:pPr>
            <a:r>
              <a:rPr lang="en-US" altLang="zh-CN" sz="1800" b="0">
                <a:solidFill>
                  <a:srgbClr val="993300"/>
                </a:solidFill>
              </a:rPr>
              <a:t>HM73XX</a:t>
            </a:r>
            <a:endParaRPr lang="en-US" altLang="zh-CN" sz="1800" b="0">
              <a:solidFill>
                <a:srgbClr val="993300"/>
              </a:solidFill>
            </a:endParaRPr>
          </a:p>
          <a:p>
            <a:pPr>
              <a:spcBef>
                <a:spcPct val="0"/>
              </a:spcBef>
            </a:pPr>
            <a:r>
              <a:rPr lang="en-US" altLang="zh-CN" sz="1800" b="0">
                <a:solidFill>
                  <a:srgbClr val="993300"/>
                </a:solidFill>
              </a:rPr>
              <a:t>HM73XXN</a:t>
            </a:r>
            <a:endParaRPr lang="en-US" altLang="zh-CN" sz="1800" b="0">
              <a:solidFill>
                <a:srgbClr val="993300"/>
              </a:solidFill>
            </a:endParaRPr>
          </a:p>
          <a:p>
            <a:pPr>
              <a:spcBef>
                <a:spcPct val="0"/>
              </a:spcBef>
            </a:pPr>
            <a:r>
              <a:rPr lang="en-US" altLang="zh-CN" sz="1800" b="0">
                <a:solidFill>
                  <a:srgbClr val="993300"/>
                </a:solidFill>
              </a:rPr>
              <a:t>HM73XXH</a:t>
            </a:r>
            <a:endParaRPr lang="en-US" altLang="zh-CN" sz="1800" b="0">
              <a:solidFill>
                <a:srgbClr val="993300"/>
              </a:solidFill>
            </a:endParaRPr>
          </a:p>
          <a:p>
            <a:pPr>
              <a:spcBef>
                <a:spcPct val="0"/>
              </a:spcBef>
            </a:pPr>
            <a:r>
              <a:rPr lang="en-US" altLang="zh-CN" sz="1800" b="0">
                <a:solidFill>
                  <a:srgbClr val="993300"/>
                </a:solidFill>
              </a:rPr>
              <a:t>HM73XXHB</a:t>
            </a:r>
            <a:endParaRPr lang="en-US" altLang="zh-CN" sz="1800" b="0">
              <a:solidFill>
                <a:srgbClr val="993300"/>
              </a:solidFill>
            </a:endParaRPr>
          </a:p>
          <a:p>
            <a:pPr>
              <a:spcBef>
                <a:spcPct val="0"/>
              </a:spcBef>
            </a:pPr>
            <a:r>
              <a:rPr lang="en-US" altLang="zh-CN" sz="1800" b="0">
                <a:solidFill>
                  <a:srgbClr val="993300"/>
                </a:solidFill>
              </a:rPr>
              <a:t>HM78XX</a:t>
            </a:r>
            <a:endParaRPr lang="en-US" altLang="zh-CN" sz="1800" b="0">
              <a:solidFill>
                <a:srgbClr val="993300"/>
              </a:solidFill>
            </a:endParaRPr>
          </a:p>
          <a:p>
            <a:pPr>
              <a:spcBef>
                <a:spcPct val="0"/>
              </a:spcBef>
            </a:pPr>
            <a:r>
              <a:rPr lang="en-US" altLang="zh-CN" sz="1800" b="0">
                <a:solidFill>
                  <a:srgbClr val="993300"/>
                </a:solidFill>
              </a:rPr>
              <a:t>HM53XXB</a:t>
            </a:r>
            <a:endParaRPr lang="en-US" altLang="zh-CN" sz="1800" b="0">
              <a:solidFill>
                <a:srgbClr val="993300"/>
              </a:solidFill>
            </a:endParaRPr>
          </a:p>
          <a:p>
            <a:pPr>
              <a:spcBef>
                <a:spcPct val="0"/>
              </a:spcBef>
            </a:pPr>
            <a:r>
              <a:rPr lang="en-US" altLang="zh-CN" sz="1800" b="0">
                <a:solidFill>
                  <a:srgbClr val="993300"/>
                </a:solidFill>
              </a:rPr>
              <a:t>HM54XXB</a:t>
            </a:r>
            <a:endParaRPr lang="en-US" altLang="zh-CN" sz="1800" b="0">
              <a:solidFill>
                <a:srgbClr val="993300"/>
              </a:solidFill>
            </a:endParaRPr>
          </a:p>
          <a:p>
            <a:pPr>
              <a:spcBef>
                <a:spcPct val="0"/>
              </a:spcBef>
            </a:pPr>
            <a:r>
              <a:rPr lang="en-US" altLang="zh-CN" sz="1800" b="0">
                <a:solidFill>
                  <a:srgbClr val="993300"/>
                </a:solidFill>
              </a:rPr>
              <a:t>HM56XXB</a:t>
            </a:r>
            <a:endParaRPr lang="en-US" altLang="zh-CN" sz="1800" b="0">
              <a:solidFill>
                <a:srgbClr val="993300"/>
              </a:solidFill>
            </a:endParaRPr>
          </a:p>
          <a:p>
            <a:pPr>
              <a:spcBef>
                <a:spcPct val="0"/>
              </a:spcBef>
            </a:pPr>
            <a:r>
              <a:rPr lang="en-US" altLang="zh-CN" sz="1800" b="0">
                <a:solidFill>
                  <a:srgbClr val="993300"/>
                </a:solidFill>
              </a:rPr>
              <a:t>AMS1117B</a:t>
            </a:r>
            <a:endParaRPr lang="en-US" altLang="zh-CN" sz="1800" b="0">
              <a:solidFill>
                <a:srgbClr val="993300"/>
              </a:solidFill>
            </a:endParaRPr>
          </a:p>
          <a:p>
            <a:pPr>
              <a:spcBef>
                <a:spcPct val="0"/>
              </a:spcBef>
            </a:pPr>
            <a:r>
              <a:rPr lang="en-US" altLang="zh-CN" sz="1800" b="0">
                <a:solidFill>
                  <a:srgbClr val="993300"/>
                </a:solidFill>
              </a:rPr>
              <a:t>HM1084</a:t>
            </a:r>
            <a:endParaRPr lang="en-US" altLang="zh-CN" sz="1800" b="0">
              <a:solidFill>
                <a:srgbClr val="993300"/>
              </a:solidFill>
            </a:endParaRPr>
          </a:p>
          <a:p>
            <a:pPr>
              <a:spcBef>
                <a:spcPct val="0"/>
              </a:spcBef>
            </a:pPr>
            <a:r>
              <a:rPr lang="en-US" altLang="zh-CN" sz="1800" b="0">
                <a:solidFill>
                  <a:srgbClr val="993300"/>
                </a:solidFill>
              </a:rPr>
              <a:t>HM4275 </a:t>
            </a:r>
            <a:endParaRPr lang="en-US" altLang="zh-CN" sz="1800" b="0">
              <a:solidFill>
                <a:srgbClr val="993300"/>
              </a:solidFill>
            </a:endParaRPr>
          </a:p>
          <a:p>
            <a:pPr>
              <a:spcBef>
                <a:spcPct val="0"/>
              </a:spcBef>
            </a:pPr>
            <a:endParaRPr lang="en-US" altLang="zh-CN" sz="2000"/>
          </a:p>
        </p:txBody>
      </p:sp>
      <p:sp>
        <p:nvSpPr>
          <p:cNvPr id="41990" name="Rectangle 21"/>
          <p:cNvSpPr>
            <a:spLocks noChangeArrowheads="1"/>
          </p:cNvSpPr>
          <p:nvPr/>
        </p:nvSpPr>
        <p:spPr bwMode="auto">
          <a:xfrm>
            <a:off x="3203575" y="765175"/>
            <a:ext cx="2736850" cy="576263"/>
          </a:xfrm>
          <a:prstGeom prst="rect">
            <a:avLst/>
          </a:prstGeom>
          <a:noFill/>
          <a:ln w="9525">
            <a:noFill/>
            <a:miter lim="800000"/>
          </a:ln>
        </p:spPr>
        <p:txBody>
          <a:bodyPr anchor="ctr"/>
          <a:lstStyle/>
          <a:p>
            <a:pPr algn="ctr">
              <a:spcBef>
                <a:spcPct val="0"/>
              </a:spcBef>
            </a:pPr>
            <a:endParaRPr lang="en-US" altLang="zh-CN" sz="4400" b="0">
              <a:solidFill>
                <a:schemeClr val="tx2"/>
              </a:solidFill>
            </a:endParaRPr>
          </a:p>
        </p:txBody>
      </p:sp>
      <p:sp>
        <p:nvSpPr>
          <p:cNvPr id="41991" name="Rectangle 6"/>
          <p:cNvSpPr>
            <a:spLocks noChangeArrowheads="1"/>
          </p:cNvSpPr>
          <p:nvPr/>
        </p:nvSpPr>
        <p:spPr bwMode="auto">
          <a:xfrm>
            <a:off x="403225" y="765175"/>
            <a:ext cx="4649788" cy="431800"/>
          </a:xfrm>
          <a:prstGeom prst="rect">
            <a:avLst/>
          </a:prstGeom>
          <a:noFill/>
          <a:ln w="9525">
            <a:noFill/>
            <a:miter lim="800000"/>
          </a:ln>
        </p:spPr>
        <p:txBody>
          <a:bodyPr anchor="ctr"/>
          <a:lstStyle/>
          <a:p>
            <a:pPr algn="ctr">
              <a:spcBef>
                <a:spcPct val="0"/>
              </a:spcBef>
            </a:pPr>
            <a:r>
              <a:rPr lang="en-US" altLang="zh-CN" sz="4400">
                <a:solidFill>
                  <a:srgbClr val="808000"/>
                </a:solidFill>
              </a:rPr>
              <a:t>Main products</a:t>
            </a:r>
            <a:r>
              <a:rPr lang="zh-CN" altLang="en-US" sz="4400" b="0">
                <a:solidFill>
                  <a:schemeClr val="tx2"/>
                </a:solidFill>
              </a:rPr>
              <a:t> </a:t>
            </a:r>
            <a:endParaRPr lang="zh-CN" altLang="en-US" sz="4400" b="0">
              <a:solidFill>
                <a:schemeClr val="tx2"/>
              </a:solidFill>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commondata" val="eyJoZGlkIjoiMThmNjcyZmMzMTI3MjgwMDVmZGE0YzFiZGIwZjA1NzU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en-US" sz="2400" b="1" i="0" u="none" strike="noStrike" cap="none" normalizeH="0" baseline="0" smtClean="0">
            <a:ln>
              <a:noFill/>
            </a:ln>
            <a:solidFill>
              <a:srgbClr val="336699"/>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en-US" sz="2400" b="1" i="0" u="none" strike="noStrike" cap="none" normalizeH="0" baseline="0" smtClean="0">
            <a:ln>
              <a:noFill/>
            </a:ln>
            <a:solidFill>
              <a:srgbClr val="336699"/>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en-US" sz="2400" b="1" i="0" u="none" strike="noStrike" cap="none" normalizeH="0" baseline="0" smtClean="0">
            <a:ln>
              <a:noFill/>
            </a:ln>
            <a:solidFill>
              <a:srgbClr val="336699"/>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en-US" sz="2400" b="1" i="0" u="none" strike="noStrike" cap="none" normalizeH="0" baseline="0" smtClean="0">
            <a:ln>
              <a:noFill/>
            </a:ln>
            <a:solidFill>
              <a:srgbClr val="336699"/>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8121</Words>
  <Application>WPS 演示</Application>
  <PresentationFormat>全屏显示(4:3)</PresentationFormat>
  <Paragraphs>383</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18</vt:i4>
      </vt:variant>
    </vt:vector>
  </HeadingPairs>
  <TitlesOfParts>
    <vt:vector size="27" baseType="lpstr">
      <vt:lpstr>Arial</vt:lpstr>
      <vt:lpstr>宋体</vt:lpstr>
      <vt:lpstr>Wingdings</vt:lpstr>
      <vt:lpstr>微软雅黑</vt:lpstr>
      <vt:lpstr>Arial Narrow</vt:lpstr>
      <vt:lpstr>Arial Unicode MS</vt:lpstr>
      <vt:lpstr>Calibri</vt:lpstr>
      <vt:lpstr>默认设计模板</vt:lpstr>
      <vt:lpstr>1_默认设计模板</vt:lpstr>
      <vt:lpstr>PowerPoint 演示文稿</vt:lpstr>
      <vt:lpstr>Company Profile </vt:lpstr>
      <vt:lpstr>Company Profile </vt:lpstr>
      <vt:lpstr>Company Profile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深圳市美泰芯科技有限公司  公司介绍</dc:title>
  <dc:creator>微软用户</dc:creator>
  <cp:lastModifiedBy>Admin</cp:lastModifiedBy>
  <cp:revision>291</cp:revision>
  <dcterms:created xsi:type="dcterms:W3CDTF">2013-05-09T06:24:00Z</dcterms:created>
  <dcterms:modified xsi:type="dcterms:W3CDTF">2024-05-15T08:46:00Z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7</vt:r8>
  </property>
  <property fmtid="{D5CDD505-2E9C-101B-9397-08002B2CF9AE}" pid="3" name="ICV">
    <vt:lpwstr>E3165C7BBCF24E48854B9E78C97735C3</vt:lpwstr>
  </property>
  <property fmtid="{D5CDD505-2E9C-101B-9397-08002B2CF9AE}" pid="4" name="KSOProductBuildVer">
    <vt:lpwstr>2052-12.1.0.16417</vt:lpwstr>
  </property>
</Properties>
</file>